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48" r:id="rId1"/>
  </p:sldMasterIdLst>
  <p:notesMasterIdLst>
    <p:notesMasterId r:id="rId100"/>
  </p:notesMasterIdLst>
  <p:sldIdLst>
    <p:sldId id="256" r:id="rId2"/>
    <p:sldId id="257" r:id="rId3"/>
    <p:sldId id="260" r:id="rId4"/>
    <p:sldId id="261" r:id="rId5"/>
    <p:sldId id="358" r:id="rId6"/>
    <p:sldId id="362" r:id="rId7"/>
    <p:sldId id="361" r:id="rId8"/>
    <p:sldId id="359" r:id="rId9"/>
    <p:sldId id="360" r:id="rId10"/>
    <p:sldId id="259" r:id="rId11"/>
    <p:sldId id="262" r:id="rId12"/>
    <p:sldId id="264" r:id="rId13"/>
    <p:sldId id="265" r:id="rId14"/>
    <p:sldId id="263" r:id="rId15"/>
    <p:sldId id="267" r:id="rId16"/>
    <p:sldId id="268" r:id="rId17"/>
    <p:sldId id="270" r:id="rId18"/>
    <p:sldId id="271" r:id="rId19"/>
    <p:sldId id="269" r:id="rId20"/>
    <p:sldId id="272" r:id="rId21"/>
    <p:sldId id="363" r:id="rId22"/>
    <p:sldId id="273" r:id="rId23"/>
    <p:sldId id="274" r:id="rId24"/>
    <p:sldId id="275" r:id="rId25"/>
    <p:sldId id="276" r:id="rId26"/>
    <p:sldId id="279" r:id="rId27"/>
    <p:sldId id="278" r:id="rId28"/>
    <p:sldId id="280" r:id="rId29"/>
    <p:sldId id="281" r:id="rId30"/>
    <p:sldId id="277" r:id="rId31"/>
    <p:sldId id="282" r:id="rId32"/>
    <p:sldId id="283" r:id="rId33"/>
    <p:sldId id="284" r:id="rId34"/>
    <p:sldId id="285" r:id="rId35"/>
    <p:sldId id="286" r:id="rId36"/>
    <p:sldId id="287" r:id="rId37"/>
    <p:sldId id="288" r:id="rId38"/>
    <p:sldId id="289" r:id="rId39"/>
    <p:sldId id="290" r:id="rId40"/>
    <p:sldId id="291" r:id="rId41"/>
    <p:sldId id="294" r:id="rId42"/>
    <p:sldId id="292" r:id="rId43"/>
    <p:sldId id="296" r:id="rId44"/>
    <p:sldId id="295" r:id="rId45"/>
    <p:sldId id="293" r:id="rId46"/>
    <p:sldId id="306" r:id="rId47"/>
    <p:sldId id="307" r:id="rId48"/>
    <p:sldId id="344" r:id="rId49"/>
    <p:sldId id="345" r:id="rId50"/>
    <p:sldId id="297" r:id="rId51"/>
    <p:sldId id="299" r:id="rId52"/>
    <p:sldId id="298" r:id="rId53"/>
    <p:sldId id="300" r:id="rId54"/>
    <p:sldId id="301" r:id="rId55"/>
    <p:sldId id="303" r:id="rId56"/>
    <p:sldId id="305" r:id="rId57"/>
    <p:sldId id="304" r:id="rId58"/>
    <p:sldId id="308" r:id="rId59"/>
    <p:sldId id="309" r:id="rId60"/>
    <p:sldId id="310" r:id="rId61"/>
    <p:sldId id="311" r:id="rId62"/>
    <p:sldId id="312" r:id="rId63"/>
    <p:sldId id="313" r:id="rId64"/>
    <p:sldId id="314" r:id="rId65"/>
    <p:sldId id="316" r:id="rId66"/>
    <p:sldId id="317" r:id="rId67"/>
    <p:sldId id="319" r:id="rId68"/>
    <p:sldId id="320" r:id="rId69"/>
    <p:sldId id="318" r:id="rId70"/>
    <p:sldId id="346" r:id="rId71"/>
    <p:sldId id="347" r:id="rId72"/>
    <p:sldId id="348" r:id="rId73"/>
    <p:sldId id="349" r:id="rId74"/>
    <p:sldId id="323" r:id="rId75"/>
    <p:sldId id="321" r:id="rId76"/>
    <p:sldId id="325" r:id="rId77"/>
    <p:sldId id="324" r:id="rId78"/>
    <p:sldId id="326" r:id="rId79"/>
    <p:sldId id="327" r:id="rId80"/>
    <p:sldId id="328" r:id="rId81"/>
    <p:sldId id="329" r:id="rId82"/>
    <p:sldId id="322" r:id="rId83"/>
    <p:sldId id="331" r:id="rId84"/>
    <p:sldId id="330" r:id="rId85"/>
    <p:sldId id="332" r:id="rId86"/>
    <p:sldId id="333" r:id="rId87"/>
    <p:sldId id="334" r:id="rId88"/>
    <p:sldId id="335" r:id="rId89"/>
    <p:sldId id="336" r:id="rId90"/>
    <p:sldId id="341" r:id="rId91"/>
    <p:sldId id="343" r:id="rId92"/>
    <p:sldId id="350" r:id="rId93"/>
    <p:sldId id="351" r:id="rId94"/>
    <p:sldId id="352" r:id="rId95"/>
    <p:sldId id="353" r:id="rId96"/>
    <p:sldId id="354" r:id="rId97"/>
    <p:sldId id="356" r:id="rId98"/>
    <p:sldId id="35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Do" initials="DD" lastIdx="2" clrIdx="0">
    <p:extLst>
      <p:ext uri="{19B8F6BF-5375-455C-9EA6-DF929625EA0E}">
        <p15:presenceInfo xmlns:p15="http://schemas.microsoft.com/office/powerpoint/2012/main" userId="a0ff501bdd7bdf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77"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7122C-1AFC-4625-A02E-58153952FA85}"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11336-192E-4DC3-8931-7FCB41DF9CAA}" type="slidenum">
              <a:rPr lang="en-US" smtClean="0"/>
              <a:t>‹#›</a:t>
            </a:fld>
            <a:endParaRPr lang="en-US"/>
          </a:p>
        </p:txBody>
      </p:sp>
    </p:spTree>
    <p:extLst>
      <p:ext uri="{BB962C8B-B14F-4D97-AF65-F5344CB8AC3E}">
        <p14:creationId xmlns:p14="http://schemas.microsoft.com/office/powerpoint/2010/main" val="349870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7DE780-9B6B-4DE7-BE56-CADE230F03EB}"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72161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C75796-B238-4091-9E10-2BF0C8FE0E3B}"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31727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27060-6FD9-4DF5-B564-2DFB7DA5560F}"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3519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AFAB25-78C7-4263-930B-FB9FC7CF6F5D}"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32812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800659-BF3C-4516-884B-CAE1AD5D2075}"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2712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F6EB88-081E-46A7-952C-F0A4221D83D0}" type="datetime1">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211169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B1BBC3-A36B-4056-B36E-BC1B4CD93402}" type="datetime1">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204512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C807B3-0150-424B-98B4-F1F7C3EC5E26}" type="datetime1">
              <a:rPr lang="en-US" smtClean="0"/>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637201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188845-9AD1-4D38-A30E-3779E9382335}" type="datetime1">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43135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E76C62-B480-4A68-89EF-774D03102883}" type="datetime1">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14141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4CA4BF-E468-4857-90CE-7FE4265565E9}" type="datetime1">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00115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29792-1337-4D3B-99DC-8A96FEAD1802}" type="datetime1">
              <a:rPr lang="en-US" smtClean="0"/>
              <a:t>9/20/2021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E0CDE-C6B8-405C-A055-25C59FA13534}" type="slidenum">
              <a:rPr lang="en-US" smtClean="0"/>
              <a:t>‹#›</a:t>
            </a:fld>
            <a:endParaRPr lang="en-US"/>
          </a:p>
        </p:txBody>
      </p:sp>
    </p:spTree>
    <p:extLst>
      <p:ext uri="{BB962C8B-B14F-4D97-AF65-F5344CB8AC3E}">
        <p14:creationId xmlns:p14="http://schemas.microsoft.com/office/powerpoint/2010/main" val="78576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20.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8882" y="3577456"/>
            <a:ext cx="10909640" cy="1687814"/>
          </a:xfrm>
        </p:spPr>
        <p:txBody>
          <a:bodyPr anchor="b">
            <a:normAutofit/>
          </a:bodyPr>
          <a:lstStyle/>
          <a:p>
            <a:r>
              <a:rPr lang="en-US" sz="6600" b="1"/>
              <a:t>Toán rời rạc: Mô hình tính toán</a:t>
            </a:r>
          </a:p>
        </p:txBody>
      </p:sp>
      <p:sp>
        <p:nvSpPr>
          <p:cNvPr id="3" name="Subtitle 2"/>
          <p:cNvSpPr>
            <a:spLocks noGrp="1"/>
          </p:cNvSpPr>
          <p:nvPr>
            <p:ph type="subTitle" idx="1"/>
          </p:nvPr>
        </p:nvSpPr>
        <p:spPr>
          <a:xfrm>
            <a:off x="638881" y="5660607"/>
            <a:ext cx="10909643" cy="552659"/>
          </a:xfrm>
        </p:spPr>
        <p:txBody>
          <a:bodyPr anchor="t">
            <a:normAutofit/>
          </a:bodyPr>
          <a:lstStyle/>
          <a:p>
            <a:r>
              <a:rPr lang="en-US"/>
              <a:t>ThS. Phạm Hoàng Giang</a:t>
            </a:r>
          </a:p>
        </p:txBody>
      </p:sp>
      <p:pic>
        <p:nvPicPr>
          <p:cNvPr id="5" name="Picture 2" descr="Logo, company name&#10;&#10;Description automatically generated">
            <a:extLst>
              <a:ext uri="{FF2B5EF4-FFF2-40B4-BE49-F238E27FC236}">
                <a16:creationId xmlns:a16="http://schemas.microsoft.com/office/drawing/2014/main" id="{591994F0-34CE-476F-9216-FA7239872A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8" r="3625" b="-1"/>
          <a:stretch/>
        </p:blipFill>
        <p:spPr bwMode="auto">
          <a:xfrm>
            <a:off x="4102035" y="591670"/>
            <a:ext cx="3983333" cy="27420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a:pPr>
                <a:spcAft>
                  <a:spcPts val="600"/>
                </a:spcAft>
              </a:pPr>
              <a:t>1</a:t>
            </a:fld>
            <a:endParaRPr lang="en-US"/>
          </a:p>
        </p:txBody>
      </p:sp>
    </p:spTree>
    <p:extLst>
      <p:ext uri="{BB962C8B-B14F-4D97-AF65-F5344CB8AC3E}">
        <p14:creationId xmlns:p14="http://schemas.microsoft.com/office/powerpoint/2010/main" val="255470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0">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a:normAutofit/>
          </a:bodyPr>
          <a:lstStyle/>
          <a:p>
            <a:r>
              <a:rPr lang="en-US" b="1" dirty="0" err="1"/>
              <a:t>Dẫn</a:t>
            </a:r>
            <a:r>
              <a:rPr lang="en-US" b="1" dirty="0"/>
              <a:t> </a:t>
            </a:r>
            <a:r>
              <a:rPr lang="en-US" b="1" dirty="0" err="1"/>
              <a:t>xuất</a:t>
            </a:r>
            <a:endParaRPr lang="en-US" b="1" dirty="0"/>
          </a:p>
        </p:txBody>
      </p:sp>
      <p:sp>
        <p:nvSpPr>
          <p:cNvPr id="15" name="Rectangle 1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280887"/>
                <a:ext cx="10515600" cy="3694176"/>
              </a:xfrm>
            </p:spPr>
            <p:txBody>
              <a:bodyPr>
                <a:noAutofit/>
              </a:bodyPr>
              <a:lstStyle/>
              <a:p>
                <a:pPr marL="0" indent="0">
                  <a:buNone/>
                </a:pPr>
                <a:r>
                  <a:rPr lang="en-US" sz="2200" dirty="0"/>
                  <a:t>Cho G=(V, T, S, P) </a:t>
                </a:r>
                <a:r>
                  <a:rPr lang="en-US" sz="2200" dirty="0" err="1"/>
                  <a:t>là</a:t>
                </a:r>
                <a:r>
                  <a:rPr lang="en-US" sz="2200" dirty="0"/>
                  <a:t> </a:t>
                </a:r>
                <a:r>
                  <a:rPr lang="en-US" sz="2200" dirty="0" err="1"/>
                  <a:t>một</a:t>
                </a:r>
                <a:r>
                  <a:rPr lang="en-US" sz="2200" dirty="0"/>
                  <a:t> </a:t>
                </a:r>
                <a:r>
                  <a:rPr lang="en-US" sz="2200" dirty="0" err="1"/>
                  <a:t>văn</a:t>
                </a:r>
                <a:r>
                  <a:rPr lang="en-US" sz="2200" dirty="0"/>
                  <a:t> </a:t>
                </a:r>
                <a:r>
                  <a:rPr lang="en-US" sz="2200" dirty="0" err="1"/>
                  <a:t>phạm</a:t>
                </a:r>
                <a:r>
                  <a:rPr lang="en-US" sz="2200" dirty="0"/>
                  <a:t> </a:t>
                </a:r>
                <a:r>
                  <a:rPr lang="en-US" sz="2200" dirty="0" err="1"/>
                  <a:t>cấu</a:t>
                </a:r>
                <a:r>
                  <a:rPr lang="en-US" sz="2200" dirty="0"/>
                  <a:t> </a:t>
                </a:r>
                <a:r>
                  <a:rPr lang="en-US" sz="2200" dirty="0" err="1"/>
                  <a:t>trúc</a:t>
                </a:r>
                <a:r>
                  <a:rPr lang="en-US" sz="2200" dirty="0"/>
                  <a:t> </a:t>
                </a:r>
                <a:r>
                  <a:rPr lang="en-US" sz="2200" dirty="0" err="1"/>
                  <a:t>câu</a:t>
                </a:r>
                <a:r>
                  <a:rPr lang="en-US" sz="2200" dirty="0"/>
                  <a:t>. </a:t>
                </a:r>
              </a:p>
              <a:p>
                <a:r>
                  <a:rPr lang="en-US" sz="2200" dirty="0"/>
                  <a:t>Cho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r>
                      <a:rPr lang="en-US" sz="2200" b="0" i="1">
                        <a:latin typeface="Cambria Math" panose="02040503050406030204" pitchFamily="18" charset="0"/>
                      </a:rPr>
                      <m:t>=</m:t>
                    </m:r>
                    <m:r>
                      <a:rPr lang="en-US" sz="2200" b="0" i="1">
                        <a:latin typeface="Cambria Math" panose="02040503050406030204" pitchFamily="18" charset="0"/>
                      </a:rPr>
                      <m:t>𝐴𝑋𝐵</m:t>
                    </m:r>
                  </m:oMath>
                </a14:m>
                <a:r>
                  <a:rPr lang="en-US" sz="2200" dirty="0"/>
                  <a:t> </a:t>
                </a:r>
                <a:r>
                  <a:rPr lang="en-US" sz="2200" dirty="0" err="1"/>
                  <a:t>và</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r>
                      <a:rPr lang="en-US" sz="2200" b="0" i="1">
                        <a:latin typeface="Cambria Math" panose="02040503050406030204" pitchFamily="18" charset="0"/>
                      </a:rPr>
                      <m:t>=</m:t>
                    </m:r>
                    <m:r>
                      <a:rPr lang="en-US" sz="2200" b="0" i="1">
                        <a:latin typeface="Cambria Math" panose="02040503050406030204" pitchFamily="18" charset="0"/>
                      </a:rPr>
                      <m:t>𝐴𝑌𝐵</m:t>
                    </m:r>
                  </m:oMath>
                </a14:m>
                <a:r>
                  <a:rPr lang="en-US" sz="2200" dirty="0"/>
                  <a:t> </a:t>
                </a:r>
                <a:r>
                  <a:rPr lang="en-US" sz="2200" dirty="0" err="1"/>
                  <a:t>là</a:t>
                </a:r>
                <a:r>
                  <a:rPr lang="en-US" sz="2200" dirty="0"/>
                  <a:t> </a:t>
                </a:r>
                <a:r>
                  <a:rPr lang="en-US" sz="2200" dirty="0" err="1"/>
                  <a:t>các</a:t>
                </a:r>
                <a:r>
                  <a:rPr lang="en-US" sz="2200" dirty="0"/>
                  <a:t> </a:t>
                </a:r>
                <a:r>
                  <a:rPr lang="en-US" sz="2200" dirty="0" err="1"/>
                  <a:t>xâu</a:t>
                </a:r>
                <a:r>
                  <a:rPr lang="en-US" sz="2200" dirty="0"/>
                  <a:t> </a:t>
                </a:r>
                <a:r>
                  <a:rPr lang="en-US" sz="2200" dirty="0" err="1"/>
                  <a:t>trên</a:t>
                </a:r>
                <a:r>
                  <a:rPr lang="en-US" sz="2200" dirty="0"/>
                  <a:t> V, </a:t>
                </a:r>
                <a:r>
                  <a:rPr lang="en-US" sz="2200" dirty="0" err="1"/>
                  <a:t>nếu</a:t>
                </a:r>
                <a:r>
                  <a:rPr lang="en-US" sz="2200" dirty="0"/>
                  <a:t> </a:t>
                </a:r>
                <a:r>
                  <a:rPr lang="en-US" sz="2200" dirty="0" err="1"/>
                  <a:t>có</a:t>
                </a:r>
                <a:r>
                  <a:rPr lang="en-US" sz="2200" dirty="0"/>
                  <a:t> </a:t>
                </a:r>
                <a:r>
                  <a:rPr lang="en-US" sz="2200" dirty="0" err="1"/>
                  <a:t>một</a:t>
                </a:r>
                <a:r>
                  <a:rPr lang="en-US" sz="2200" dirty="0"/>
                  <a:t> </a:t>
                </a:r>
                <a:r>
                  <a:rPr lang="en-US" sz="2200" dirty="0" err="1"/>
                  <a:t>sản</a:t>
                </a:r>
                <a:r>
                  <a:rPr lang="en-US" sz="2200" dirty="0"/>
                  <a:t> </a:t>
                </a:r>
                <a:r>
                  <a:rPr lang="en-US" sz="2200" dirty="0" err="1"/>
                  <a:t>xuất</a:t>
                </a:r>
                <a:r>
                  <a:rPr lang="en-US" sz="2200" dirty="0"/>
                  <a:t> </a:t>
                </a:r>
                <a14:m>
                  <m:oMath xmlns:m="http://schemas.openxmlformats.org/officeDocument/2006/math">
                    <m:r>
                      <a:rPr lang="en-US" sz="2200" b="0" i="1">
                        <a:latin typeface="Cambria Math" panose="02040503050406030204" pitchFamily="18" charset="0"/>
                      </a:rPr>
                      <m:t>𝑋</m:t>
                    </m:r>
                    <m:r>
                      <a:rPr lang="en-US" sz="2200" b="0" i="1">
                        <a:latin typeface="Cambria Math" panose="02040503050406030204" pitchFamily="18" charset="0"/>
                      </a:rPr>
                      <m:t>→</m:t>
                    </m:r>
                    <m:r>
                      <a:rPr lang="en-US" sz="2200" b="0" i="1">
                        <a:latin typeface="Cambria Math" panose="02040503050406030204" pitchFamily="18" charset="0"/>
                      </a:rPr>
                      <m:t>𝑌</m:t>
                    </m:r>
                  </m:oMath>
                </a14:m>
                <a:r>
                  <a:rPr lang="en-US" sz="2200" dirty="0"/>
                  <a:t> </a:t>
                </a:r>
                <a:r>
                  <a:rPr lang="en-US" sz="2200" dirty="0" err="1"/>
                  <a:t>thì</a:t>
                </a:r>
                <a:r>
                  <a:rPr lang="en-US" sz="2200" dirty="0"/>
                  <a:t> ta </a:t>
                </a:r>
                <a:r>
                  <a:rPr lang="en-US" sz="2200" dirty="0" err="1"/>
                  <a:t>nói</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oMath>
                </a14:m>
                <a:r>
                  <a:rPr lang="en-US" sz="2200" dirty="0"/>
                  <a:t> </a:t>
                </a:r>
                <a:r>
                  <a:rPr lang="en-US" sz="2200" dirty="0" err="1"/>
                  <a:t>được</a:t>
                </a:r>
                <a:r>
                  <a:rPr lang="en-US" sz="2200" dirty="0"/>
                  <a:t> </a:t>
                </a:r>
                <a:r>
                  <a:rPr lang="en-US" sz="2200" dirty="0" err="1"/>
                  <a:t>dẫn</a:t>
                </a:r>
                <a:r>
                  <a:rPr lang="en-US" sz="2200" dirty="0"/>
                  <a:t> </a:t>
                </a:r>
                <a:r>
                  <a:rPr lang="en-US" sz="2200" dirty="0" err="1"/>
                  <a:t>xuất</a:t>
                </a:r>
                <a:r>
                  <a:rPr lang="en-US" sz="2200" dirty="0"/>
                  <a:t> </a:t>
                </a:r>
                <a:r>
                  <a:rPr lang="en-US" sz="2200" dirty="0" err="1"/>
                  <a:t>trực</a:t>
                </a:r>
                <a:r>
                  <a:rPr lang="en-US" sz="2200" dirty="0"/>
                  <a:t> </a:t>
                </a:r>
                <a:r>
                  <a:rPr lang="en-US" sz="2200" dirty="0" err="1"/>
                  <a:t>tiếp</a:t>
                </a:r>
                <a:r>
                  <a:rPr lang="en-US" sz="2200" dirty="0"/>
                  <a:t> </a:t>
                </a:r>
                <a:r>
                  <a:rPr lang="en-US" sz="2200" dirty="0" err="1"/>
                  <a:t>từ</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oMath>
                </a14:m>
                <a:r>
                  <a:rPr lang="en-US" sz="2200" dirty="0"/>
                  <a:t>. </a:t>
                </a:r>
                <a:r>
                  <a:rPr lang="en-US" sz="2200" dirty="0" err="1"/>
                  <a:t>Ký</a:t>
                </a:r>
                <a:r>
                  <a:rPr lang="en-US" sz="2200" dirty="0"/>
                  <a:t> </a:t>
                </a:r>
                <a:r>
                  <a:rPr lang="en-US" sz="2200" dirty="0" err="1"/>
                  <a:t>hiệu</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oMath>
                </a14:m>
                <a:endParaRPr lang="en-US" sz="2200" dirty="0"/>
              </a:p>
              <a:p>
                <a:r>
                  <a:rPr lang="en-US" sz="2200" dirty="0" err="1"/>
                  <a:t>Nếu</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r>
                      <a:rPr lang="en-US" sz="2200" b="0" i="1">
                        <a:latin typeface="Cambria Math" panose="02040503050406030204" pitchFamily="18" charset="0"/>
                      </a:rPr>
                      <m:t>, </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sub>
                    </m:sSub>
                  </m:oMath>
                </a14:m>
                <a:r>
                  <a:rPr lang="en-US" sz="2200" dirty="0"/>
                  <a:t> </a:t>
                </a:r>
                <a:r>
                  <a:rPr lang="en-US" sz="2200" dirty="0" err="1"/>
                  <a:t>là</a:t>
                </a:r>
                <a:r>
                  <a:rPr lang="en-US" sz="2200" dirty="0"/>
                  <a:t> </a:t>
                </a:r>
                <a:r>
                  <a:rPr lang="en-US" sz="2200" dirty="0" err="1"/>
                  <a:t>các</a:t>
                </a:r>
                <a:r>
                  <a:rPr lang="en-US" sz="2200" dirty="0"/>
                  <a:t> </a:t>
                </a:r>
                <a:r>
                  <a:rPr lang="en-US" sz="2200" dirty="0" err="1"/>
                  <a:t>xâu</a:t>
                </a:r>
                <a:r>
                  <a:rPr lang="en-US" sz="2200" dirty="0"/>
                  <a:t> </a:t>
                </a:r>
                <a:r>
                  <a:rPr lang="en-US" sz="2200" dirty="0" err="1"/>
                  <a:t>trên</a:t>
                </a:r>
                <a:r>
                  <a:rPr lang="en-US" sz="2200" dirty="0"/>
                  <a:t> V </a:t>
                </a:r>
                <a:r>
                  <a:rPr lang="en-US" sz="2200" dirty="0" err="1"/>
                  <a:t>sao</a:t>
                </a:r>
                <a:r>
                  <a:rPr lang="en-US" sz="2200" dirty="0"/>
                  <a:t> </a:t>
                </a:r>
                <a:r>
                  <a:rPr lang="en-US" sz="2200" dirty="0" err="1"/>
                  <a:t>cho</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1</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2</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r>
                          <a:rPr lang="en-US" sz="2200" b="0" i="1">
                            <a:latin typeface="Cambria Math" panose="02040503050406030204" pitchFamily="18" charset="0"/>
                          </a:rPr>
                          <m:t>−1</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sub>
                    </m:sSub>
                  </m:oMath>
                </a14:m>
                <a:r>
                  <a:rPr lang="en-US" sz="2200" dirty="0"/>
                  <a:t> </a:t>
                </a:r>
                <a:r>
                  <a:rPr lang="en-US" sz="2200" dirty="0" err="1"/>
                  <a:t>thì</a:t>
                </a:r>
                <a:r>
                  <a:rPr lang="en-US" sz="2200" dirty="0"/>
                  <a:t> ta </a:t>
                </a:r>
                <a:r>
                  <a:rPr lang="en-US" sz="2200" dirty="0" err="1"/>
                  <a:t>nói</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sub>
                    </m:sSub>
                  </m:oMath>
                </a14:m>
                <a:r>
                  <a:rPr lang="en-US" sz="2200" dirty="0"/>
                  <a:t> </a:t>
                </a:r>
                <a:r>
                  <a:rPr lang="en-US" sz="2200" dirty="0" err="1"/>
                  <a:t>được</a:t>
                </a:r>
                <a:r>
                  <a:rPr lang="en-US" sz="2200" dirty="0"/>
                  <a:t> </a:t>
                </a:r>
                <a:r>
                  <a:rPr lang="en-US" sz="2200" dirty="0" err="1"/>
                  <a:t>dẫn</a:t>
                </a:r>
                <a:r>
                  <a:rPr lang="en-US" sz="2200" dirty="0"/>
                  <a:t> </a:t>
                </a:r>
                <a:r>
                  <a:rPr lang="en-US" sz="2200" dirty="0" err="1"/>
                  <a:t>xuất</a:t>
                </a:r>
                <a:r>
                  <a:rPr lang="en-US" sz="2200" dirty="0"/>
                  <a:t> </a:t>
                </a:r>
                <a:r>
                  <a:rPr lang="en-US" sz="2200" dirty="0" err="1"/>
                  <a:t>từ</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oMath>
                </a14:m>
                <a:r>
                  <a:rPr lang="en-US" sz="2200" dirty="0"/>
                  <a:t>, </a:t>
                </a:r>
                <a:r>
                  <a:rPr lang="en-US" sz="2200" dirty="0" err="1"/>
                  <a:t>ký</a:t>
                </a:r>
                <a:r>
                  <a:rPr lang="en-US" sz="2200" dirty="0"/>
                  <a:t> </a:t>
                </a:r>
                <a:r>
                  <a:rPr lang="en-US" sz="2200" dirty="0" err="1"/>
                  <a:t>hiệu</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acc>
                      <m:accPr>
                        <m:chr m:val="̇"/>
                        <m:ctrlPr>
                          <a:rPr lang="en-US" sz="2200" b="0" i="1">
                            <a:latin typeface="Cambria Math" panose="02040503050406030204" pitchFamily="18" charset="0"/>
                          </a:rPr>
                        </m:ctrlPr>
                      </m:accPr>
                      <m:e>
                        <m:r>
                          <a:rPr lang="en-US" sz="2200" b="0" i="1">
                            <a:latin typeface="Cambria Math" panose="02040503050406030204" pitchFamily="18" charset="0"/>
                          </a:rPr>
                          <m:t>⇒</m:t>
                        </m:r>
                      </m:e>
                    </m:acc>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sub>
                    </m:sSub>
                  </m:oMath>
                </a14:m>
                <a:r>
                  <a:rPr lang="en-US" sz="2200" dirty="0"/>
                  <a:t>. </a:t>
                </a:r>
                <a:r>
                  <a:rPr lang="en-US" sz="2200" dirty="0" err="1"/>
                  <a:t>Dãy</a:t>
                </a:r>
                <a:r>
                  <a:rPr lang="en-US" sz="2200" dirty="0"/>
                  <a:t> </a:t>
                </a:r>
                <a:r>
                  <a:rPr lang="en-US" sz="2200" dirty="0" err="1"/>
                  <a:t>các</a:t>
                </a:r>
                <a:r>
                  <a:rPr lang="en-US" sz="2200" dirty="0"/>
                  <a:t> </a:t>
                </a:r>
                <a:r>
                  <a:rPr lang="en-US" sz="2200" dirty="0" err="1"/>
                  <a:t>bước</a:t>
                </a:r>
                <a:r>
                  <a:rPr lang="en-US" sz="2200" dirty="0"/>
                  <a:t> </a:t>
                </a:r>
                <a:r>
                  <a:rPr lang="en-US" sz="2200" dirty="0" err="1"/>
                  <a:t>dùng</a:t>
                </a:r>
                <a:r>
                  <a:rPr lang="en-US" sz="2200" dirty="0"/>
                  <a:t> </a:t>
                </a:r>
                <a:r>
                  <a:rPr lang="en-US" sz="2200" dirty="0" err="1"/>
                  <a:t>để</a:t>
                </a:r>
                <a:r>
                  <a:rPr lang="en-US" sz="2200" dirty="0"/>
                  <a:t> </a:t>
                </a:r>
                <a:r>
                  <a:rPr lang="en-US" sz="2200" dirty="0" err="1"/>
                  <a:t>nhận</a:t>
                </a:r>
                <a:r>
                  <a:rPr lang="en-US" sz="2200" dirty="0"/>
                  <a:t> </a:t>
                </a:r>
                <a:r>
                  <a:rPr lang="en-US" sz="2200" dirty="0" err="1"/>
                  <a:t>được</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𝑛</m:t>
                        </m:r>
                      </m:sub>
                    </m:sSub>
                  </m:oMath>
                </a14:m>
                <a:r>
                  <a:rPr lang="en-US" sz="2200" dirty="0"/>
                  <a:t> </a:t>
                </a:r>
                <a:r>
                  <a:rPr lang="en-US" sz="2200" dirty="0" err="1"/>
                  <a:t>từ</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𝑤</m:t>
                        </m:r>
                      </m:e>
                      <m:sub>
                        <m:r>
                          <a:rPr lang="en-US" sz="2200" b="0" i="1">
                            <a:latin typeface="Cambria Math" panose="02040503050406030204" pitchFamily="18" charset="0"/>
                          </a:rPr>
                          <m:t>0</m:t>
                        </m:r>
                      </m:sub>
                    </m:sSub>
                  </m:oMath>
                </a14:m>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dirty="0" err="1"/>
                  <a:t>một</a:t>
                </a:r>
                <a:r>
                  <a:rPr lang="en-US" sz="2200" dirty="0"/>
                  <a:t> </a:t>
                </a:r>
                <a:r>
                  <a:rPr lang="en-US" sz="2200" dirty="0" err="1"/>
                  <a:t>dẫn</a:t>
                </a:r>
                <a:r>
                  <a:rPr lang="en-US" sz="2200" dirty="0"/>
                  <a:t> </a:t>
                </a:r>
                <a:r>
                  <a:rPr lang="en-US" sz="2200" dirty="0" err="1"/>
                  <a:t>xuất</a:t>
                </a:r>
                <a:endParaRPr lang="en-US" sz="2200" dirty="0"/>
              </a:p>
              <a:p>
                <a:r>
                  <a:rPr lang="en-US" sz="2200" dirty="0" err="1"/>
                  <a:t>Ví</a:t>
                </a:r>
                <a:r>
                  <a:rPr lang="en-US" sz="2200" dirty="0"/>
                  <a:t> </a:t>
                </a:r>
                <a:r>
                  <a:rPr lang="en-US" sz="2200" dirty="0" err="1"/>
                  <a:t>dụ</a:t>
                </a:r>
                <a:r>
                  <a:rPr lang="en-US" sz="2200" dirty="0"/>
                  <a:t>, G=(V, T, S, P), </a:t>
                </a:r>
                <a:r>
                  <a:rPr lang="en-US" sz="2200" dirty="0" err="1"/>
                  <a:t>trong</a:t>
                </a:r>
                <a:r>
                  <a:rPr lang="en-US" sz="2200" dirty="0"/>
                  <a:t> </a:t>
                </a:r>
                <a:r>
                  <a:rPr lang="en-US" sz="2200" dirty="0" err="1"/>
                  <a:t>đó</a:t>
                </a:r>
                <a:r>
                  <a:rPr lang="en-US" sz="2200" dirty="0"/>
                  <a:t> V={</a:t>
                </a:r>
                <a:r>
                  <a:rPr lang="en-US" sz="2200" dirty="0" err="1"/>
                  <a:t>a,b</a:t>
                </a:r>
                <a:r>
                  <a:rPr lang="en-US" sz="2200" dirty="0"/>
                  <a:t>, S}, T={</a:t>
                </a:r>
                <a:r>
                  <a:rPr lang="en-US" sz="2200" dirty="0" err="1"/>
                  <a:t>a,b</a:t>
                </a:r>
                <a:r>
                  <a:rPr lang="en-US" sz="2200" dirty="0"/>
                  <a:t>}, S </a:t>
                </a:r>
                <a:r>
                  <a:rPr lang="en-US" sz="2200" dirty="0" err="1"/>
                  <a:t>là</a:t>
                </a:r>
                <a:r>
                  <a:rPr lang="en-US" sz="2200" dirty="0"/>
                  <a:t> </a:t>
                </a:r>
                <a:r>
                  <a:rPr lang="en-US" sz="2200" dirty="0" err="1"/>
                  <a:t>ký</a:t>
                </a:r>
                <a:r>
                  <a:rPr lang="en-US" sz="2200" dirty="0"/>
                  <a:t> </a:t>
                </a:r>
                <a:r>
                  <a:rPr lang="en-US" sz="2200" dirty="0" err="1"/>
                  <a:t>hiệu</a:t>
                </a:r>
                <a:r>
                  <a:rPr lang="en-US" sz="2200" dirty="0"/>
                  <a:t> </a:t>
                </a:r>
                <a:r>
                  <a:rPr lang="en-US" sz="2200" dirty="0" err="1"/>
                  <a:t>xuất</a:t>
                </a:r>
                <a:r>
                  <a:rPr lang="en-US" sz="2200" dirty="0"/>
                  <a:t> </a:t>
                </a:r>
                <a:r>
                  <a:rPr lang="en-US" sz="2200" dirty="0" err="1"/>
                  <a:t>phát</a:t>
                </a:r>
                <a:r>
                  <a:rPr lang="en-US" sz="2200" dirty="0"/>
                  <a:t> </a:t>
                </a:r>
                <a:r>
                  <a:rPr lang="en-US" sz="2200" dirty="0" err="1"/>
                  <a:t>và</a:t>
                </a:r>
                <a:r>
                  <a:rPr lang="en-US" sz="2200" dirty="0"/>
                  <a:t> </a:t>
                </a:r>
                <a:r>
                  <a:rPr lang="en-US" sz="2200" dirty="0" err="1"/>
                  <a:t>các</a:t>
                </a:r>
                <a:r>
                  <a:rPr lang="en-US" sz="2200" dirty="0"/>
                  <a:t> </a:t>
                </a:r>
                <a:r>
                  <a:rPr lang="en-US" sz="2200" dirty="0" err="1"/>
                  <a:t>sản</a:t>
                </a:r>
                <a:r>
                  <a:rPr lang="en-US" sz="2200" dirty="0"/>
                  <a:t> </a:t>
                </a:r>
                <a:r>
                  <a:rPr lang="en-US" sz="2200" dirty="0" err="1"/>
                  <a:t>xuất</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𝑆</m:t>
                        </m:r>
                        <m:r>
                          <a:rPr lang="en-US" sz="2200" i="1">
                            <a:latin typeface="Cambria Math" panose="02040503050406030204" pitchFamily="18" charset="0"/>
                          </a:rPr>
                          <m:t>→</m:t>
                        </m:r>
                        <m:r>
                          <a:rPr lang="en-US" sz="2200" i="1">
                            <a:latin typeface="Cambria Math" panose="02040503050406030204" pitchFamily="18" charset="0"/>
                            <a:sym typeface="Wingdings" panose="05000000000000000000" pitchFamily="2" charset="2"/>
                          </a:rPr>
                          <m:t>𝑎𝑆𝑏</m:t>
                        </m:r>
                        <m:r>
                          <a:rPr lang="en-US" sz="2200" i="1">
                            <a:latin typeface="Cambria Math" panose="02040503050406030204" pitchFamily="18" charset="0"/>
                            <a:sym typeface="Wingdings" panose="05000000000000000000" pitchFamily="2" charset="2"/>
                          </a:rPr>
                          <m:t>, </m:t>
                        </m:r>
                        <m:r>
                          <a:rPr lang="en-US" sz="2200" i="1">
                            <a:latin typeface="Cambria Math" panose="02040503050406030204" pitchFamily="18" charset="0"/>
                            <a:sym typeface="Wingdings" panose="05000000000000000000" pitchFamily="2" charset="2"/>
                          </a:rPr>
                          <m:t>𝑆</m:t>
                        </m:r>
                        <m:r>
                          <a:rPr lang="en-US" sz="2200" i="1">
                            <a:latin typeface="Cambria Math" panose="02040503050406030204" pitchFamily="18" charset="0"/>
                            <a:sym typeface="Wingdings" panose="05000000000000000000" pitchFamily="2" charset="2"/>
                          </a:rPr>
                          <m:t>→</m:t>
                        </m:r>
                        <m:r>
                          <a:rPr lang="en-US" sz="2200" b="0" i="1">
                            <a:latin typeface="Cambria Math" panose="02040503050406030204" pitchFamily="18" charset="0"/>
                            <a:sym typeface="Wingdings" panose="05000000000000000000" pitchFamily="2" charset="2"/>
                          </a:rPr>
                          <m:t>𝜆</m:t>
                        </m:r>
                      </m:e>
                    </m:d>
                  </m:oMath>
                </a14:m>
                <a:r>
                  <a:rPr lang="en-US" sz="2200" dirty="0">
                    <a:sym typeface="Symbol" panose="05050102010706020507" pitchFamily="18" charset="2"/>
                  </a:rPr>
                  <a:t> </a:t>
                </a:r>
                <a:r>
                  <a:rPr lang="en-US" sz="2200" dirty="0" err="1">
                    <a:sym typeface="Symbol" panose="05050102010706020507" pitchFamily="18" charset="2"/>
                  </a:rPr>
                  <a:t>thì</a:t>
                </a:r>
                <a:r>
                  <a:rPr lang="en-US" sz="2200" dirty="0">
                    <a:sym typeface="Symbol" panose="05050102010706020507" pitchFamily="18" charset="2"/>
                  </a:rPr>
                  <a:t>:</a:t>
                </a:r>
              </a:p>
              <a:p>
                <a:pPr marL="0" indent="0">
                  <a:buNone/>
                </a:pPr>
                <a:r>
                  <a:rPr lang="en-US" sz="2200" dirty="0">
                    <a:sym typeface="Symbol" panose="05050102010706020507" pitchFamily="18" charset="2"/>
                  </a:rPr>
                  <a:t>   </a:t>
                </a:r>
                <a14:m>
                  <m:oMath xmlns:m="http://schemas.openxmlformats.org/officeDocument/2006/math">
                    <m:r>
                      <a:rPr lang="en-US" sz="2200" b="0" i="1">
                        <a:latin typeface="Cambria Math" panose="02040503050406030204" pitchFamily="18" charset="0"/>
                        <a:sym typeface="Symbol" panose="05050102010706020507" pitchFamily="18" charset="2"/>
                      </a:rPr>
                      <m:t>𝑎𝑏</m:t>
                    </m:r>
                  </m:oMath>
                </a14:m>
                <a:r>
                  <a:rPr lang="en-US" sz="2200" dirty="0">
                    <a:sym typeface="Symbol" panose="05050102010706020507" pitchFamily="18" charset="2"/>
                  </a:rPr>
                  <a:t> </a:t>
                </a:r>
                <a:r>
                  <a:rPr lang="en-US" sz="2200" dirty="0" err="1">
                    <a:sym typeface="Symbol" panose="05050102010706020507" pitchFamily="18" charset="2"/>
                  </a:rPr>
                  <a:t>được</a:t>
                </a:r>
                <a:r>
                  <a:rPr lang="en-US" sz="2200" dirty="0">
                    <a:sym typeface="Symbol" panose="05050102010706020507" pitchFamily="18" charset="2"/>
                  </a:rPr>
                  <a:t> </a:t>
                </a:r>
                <a:r>
                  <a:rPr lang="en-US" sz="2200" dirty="0" err="1">
                    <a:sym typeface="Symbol" panose="05050102010706020507" pitchFamily="18" charset="2"/>
                  </a:rPr>
                  <a:t>dẫn</a:t>
                </a:r>
                <a:r>
                  <a:rPr lang="en-US" sz="2200" dirty="0">
                    <a:sym typeface="Symbol" panose="05050102010706020507" pitchFamily="18" charset="2"/>
                  </a:rPr>
                  <a:t> </a:t>
                </a:r>
                <a:r>
                  <a:rPr lang="en-US" sz="2200" dirty="0" err="1">
                    <a:sym typeface="Symbol" panose="05050102010706020507" pitchFamily="18" charset="2"/>
                  </a:rPr>
                  <a:t>xuất</a:t>
                </a:r>
                <a:r>
                  <a:rPr lang="en-US" sz="2200" dirty="0">
                    <a:sym typeface="Symbol" panose="05050102010706020507" pitchFamily="18" charset="2"/>
                  </a:rPr>
                  <a:t> </a:t>
                </a:r>
                <a:r>
                  <a:rPr lang="en-US" sz="2200" dirty="0" err="1">
                    <a:sym typeface="Symbol" panose="05050102010706020507" pitchFamily="18" charset="2"/>
                  </a:rPr>
                  <a:t>trực</a:t>
                </a:r>
                <a:r>
                  <a:rPr lang="en-US" sz="2200" dirty="0">
                    <a:sym typeface="Symbol" panose="05050102010706020507" pitchFamily="18" charset="2"/>
                  </a:rPr>
                  <a:t> </a:t>
                </a:r>
                <a:r>
                  <a:rPr lang="en-US" sz="2200" dirty="0" err="1">
                    <a:sym typeface="Symbol" panose="05050102010706020507" pitchFamily="18" charset="2"/>
                  </a:rPr>
                  <a:t>tiếp</a:t>
                </a:r>
                <a:r>
                  <a:rPr lang="en-US" sz="2200" dirty="0">
                    <a:sym typeface="Symbol" panose="05050102010706020507" pitchFamily="18" charset="2"/>
                  </a:rPr>
                  <a:t> </a:t>
                </a:r>
                <a:r>
                  <a:rPr lang="en-US" sz="2200" dirty="0" err="1">
                    <a:sym typeface="Symbol" panose="05050102010706020507" pitchFamily="18" charset="2"/>
                  </a:rPr>
                  <a:t>từ</a:t>
                </a:r>
                <a:r>
                  <a:rPr lang="en-US" sz="2200" dirty="0">
                    <a:sym typeface="Symbol" panose="05050102010706020507" pitchFamily="18" charset="2"/>
                  </a:rPr>
                  <a:t> </a:t>
                </a:r>
                <a14:m>
                  <m:oMath xmlns:m="http://schemas.openxmlformats.org/officeDocument/2006/math">
                    <m:r>
                      <a:rPr lang="en-US" sz="2200" b="0" i="1">
                        <a:latin typeface="Cambria Math" panose="02040503050406030204" pitchFamily="18" charset="0"/>
                        <a:sym typeface="Symbol" panose="05050102010706020507" pitchFamily="18" charset="2"/>
                      </a:rPr>
                      <m:t>𝑎𝑆𝑏</m:t>
                    </m:r>
                  </m:oMath>
                </a14:m>
                <a:endParaRPr lang="en-US" sz="2200" dirty="0">
                  <a:sym typeface="Symbol" panose="05050102010706020507" pitchFamily="18" charset="2"/>
                </a:endParaRPr>
              </a:p>
              <a:p>
                <a:pPr marL="0" indent="0">
                  <a:buNone/>
                </a:pPr>
                <a:r>
                  <a:rPr lang="en-US" sz="2200" dirty="0">
                    <a:sym typeface="Symbol" panose="05050102010706020507" pitchFamily="18" charset="2"/>
                  </a:rPr>
                  <a:t>   </a:t>
                </a:r>
                <a14:m>
                  <m:oMath xmlns:m="http://schemas.openxmlformats.org/officeDocument/2006/math">
                    <m:r>
                      <a:rPr lang="en-US" sz="2200" b="0" i="1">
                        <a:latin typeface="Cambria Math" panose="02040503050406030204" pitchFamily="18" charset="0"/>
                        <a:sym typeface="Symbol" panose="05050102010706020507" pitchFamily="18" charset="2"/>
                      </a:rPr>
                      <m:t>𝑎𝑎𝑎𝑏𝑏𝑏</m:t>
                    </m:r>
                  </m:oMath>
                </a14:m>
                <a:r>
                  <a:rPr lang="en-US" sz="2200" dirty="0">
                    <a:sym typeface="Symbol" panose="05050102010706020507" pitchFamily="18" charset="2"/>
                  </a:rPr>
                  <a:t> </a:t>
                </a:r>
                <a:r>
                  <a:rPr lang="en-US" sz="2200" dirty="0" err="1">
                    <a:sym typeface="Symbol" panose="05050102010706020507" pitchFamily="18" charset="2"/>
                  </a:rPr>
                  <a:t>được</a:t>
                </a:r>
                <a:r>
                  <a:rPr lang="en-US" sz="2200" dirty="0">
                    <a:sym typeface="Symbol" panose="05050102010706020507" pitchFamily="18" charset="2"/>
                  </a:rPr>
                  <a:t> </a:t>
                </a:r>
                <a:r>
                  <a:rPr lang="en-US" sz="2200" dirty="0" err="1">
                    <a:sym typeface="Symbol" panose="05050102010706020507" pitchFamily="18" charset="2"/>
                  </a:rPr>
                  <a:t>dẫn</a:t>
                </a:r>
                <a:r>
                  <a:rPr lang="en-US" sz="2200" dirty="0">
                    <a:sym typeface="Symbol" panose="05050102010706020507" pitchFamily="18" charset="2"/>
                  </a:rPr>
                  <a:t> </a:t>
                </a:r>
                <a:r>
                  <a:rPr lang="en-US" sz="2200" dirty="0" err="1">
                    <a:sym typeface="Symbol" panose="05050102010706020507" pitchFamily="18" charset="2"/>
                  </a:rPr>
                  <a:t>xuất</a:t>
                </a:r>
                <a:r>
                  <a:rPr lang="en-US" sz="2200" dirty="0">
                    <a:sym typeface="Symbol" panose="05050102010706020507" pitchFamily="18" charset="2"/>
                  </a:rPr>
                  <a:t> </a:t>
                </a:r>
                <a:r>
                  <a:rPr lang="en-US" sz="2200" dirty="0" err="1">
                    <a:sym typeface="Symbol" panose="05050102010706020507" pitchFamily="18" charset="2"/>
                  </a:rPr>
                  <a:t>từ</a:t>
                </a:r>
                <a:r>
                  <a:rPr lang="en-US" sz="2200" dirty="0">
                    <a:sym typeface="Symbol" panose="05050102010706020507" pitchFamily="18" charset="2"/>
                  </a:rPr>
                  <a:t> </a:t>
                </a:r>
                <a14:m>
                  <m:oMath xmlns:m="http://schemas.openxmlformats.org/officeDocument/2006/math">
                    <m:r>
                      <a:rPr lang="en-US" sz="2200" b="0" i="1">
                        <a:latin typeface="Cambria Math" panose="02040503050406030204" pitchFamily="18" charset="0"/>
                        <a:sym typeface="Symbol" panose="05050102010706020507" pitchFamily="18" charset="2"/>
                      </a:rPr>
                      <m:t>𝑆</m:t>
                    </m:r>
                  </m:oMath>
                </a14:m>
                <a:r>
                  <a:rPr lang="en-US" sz="2200" dirty="0">
                    <a:sym typeface="Symbol" panose="05050102010706020507" pitchFamily="18" charset="2"/>
                  </a:rPr>
                  <a:t> </a:t>
                </a:r>
                <a:r>
                  <a:rPr lang="en-US" sz="2200" dirty="0" err="1">
                    <a:sym typeface="Symbol" panose="05050102010706020507" pitchFamily="18" charset="2"/>
                  </a:rPr>
                  <a:t>vì</a:t>
                </a:r>
                <a:r>
                  <a:rPr lang="en-US" sz="2200" dirty="0">
                    <a:sym typeface="Symbol" panose="05050102010706020507" pitchFamily="18" charset="2"/>
                  </a:rPr>
                  <a:t> </a:t>
                </a:r>
                <a14:m>
                  <m:oMath xmlns:m="http://schemas.openxmlformats.org/officeDocument/2006/math">
                    <m:r>
                      <a:rPr lang="en-US" sz="2200" b="0" i="1">
                        <a:latin typeface="Cambria Math" panose="02040503050406030204" pitchFamily="18" charset="0"/>
                        <a:sym typeface="Symbol" panose="05050102010706020507" pitchFamily="18" charset="2"/>
                      </a:rPr>
                      <m:t>𝑆</m:t>
                    </m:r>
                    <m:r>
                      <a:rPr lang="en-US" sz="2200" b="0" i="1">
                        <a:latin typeface="Cambria Math" panose="02040503050406030204" pitchFamily="18" charset="0"/>
                        <a:sym typeface="Symbol" panose="05050102010706020507" pitchFamily="18" charset="2"/>
                      </a:rPr>
                      <m:t>→</m:t>
                    </m:r>
                    <m:r>
                      <a:rPr lang="en-US" sz="2200" b="0" i="1">
                        <a:latin typeface="Cambria Math" panose="02040503050406030204" pitchFamily="18" charset="0"/>
                        <a:sym typeface="Symbol" panose="05050102010706020507" pitchFamily="18" charset="2"/>
                      </a:rPr>
                      <m:t>𝑎𝑆𝑏</m:t>
                    </m:r>
                    <m:r>
                      <a:rPr lang="en-US" sz="2200" b="0" i="1">
                        <a:latin typeface="Cambria Math" panose="02040503050406030204" pitchFamily="18" charset="0"/>
                        <a:sym typeface="Symbol" panose="05050102010706020507" pitchFamily="18" charset="2"/>
                      </a:rPr>
                      <m:t>→</m:t>
                    </m:r>
                    <m:r>
                      <a:rPr lang="en-US" sz="2200" b="0" i="1">
                        <a:latin typeface="Cambria Math" panose="02040503050406030204" pitchFamily="18" charset="0"/>
                        <a:sym typeface="Symbol" panose="05050102010706020507" pitchFamily="18" charset="2"/>
                      </a:rPr>
                      <m:t>𝑎𝑎𝑆𝑏𝑏</m:t>
                    </m:r>
                    <m:r>
                      <a:rPr lang="en-US" sz="2200" b="0" i="1">
                        <a:latin typeface="Cambria Math" panose="02040503050406030204" pitchFamily="18" charset="0"/>
                        <a:sym typeface="Symbol" panose="05050102010706020507" pitchFamily="18" charset="2"/>
                      </a:rPr>
                      <m:t>→</m:t>
                    </m:r>
                    <m:r>
                      <a:rPr lang="en-US" sz="2200" b="0" i="1">
                        <a:latin typeface="Cambria Math" panose="02040503050406030204" pitchFamily="18" charset="0"/>
                        <a:sym typeface="Symbol" panose="05050102010706020507" pitchFamily="18" charset="2"/>
                      </a:rPr>
                      <m:t>𝑎𝑎𝑎𝑆𝑏𝑏𝑏</m:t>
                    </m:r>
                    <m:r>
                      <a:rPr lang="en-US" sz="2200" b="0" i="1">
                        <a:latin typeface="Cambria Math" panose="02040503050406030204" pitchFamily="18" charset="0"/>
                        <a:sym typeface="Symbol" panose="05050102010706020507" pitchFamily="18" charset="2"/>
                      </a:rPr>
                      <m:t>→</m:t>
                    </m:r>
                    <m:r>
                      <a:rPr lang="en-US" sz="2200" b="0" i="1">
                        <a:latin typeface="Cambria Math" panose="02040503050406030204" pitchFamily="18" charset="0"/>
                        <a:sym typeface="Symbol" panose="05050102010706020507" pitchFamily="18" charset="2"/>
                      </a:rPr>
                      <m:t>𝑎𝑎𝑎𝑏𝑏𝑏</m:t>
                    </m:r>
                  </m:oMath>
                </a14:m>
                <a:endParaRPr lang="en-US" sz="2200" dirty="0">
                  <a:sym typeface="Symbol" panose="05050102010706020507" pitchFamily="18" charset="2"/>
                </a:endParaRPr>
              </a:p>
              <a:p>
                <a:pPr marL="0" indent="0">
                  <a:buNone/>
                </a:pPr>
                <a:endParaRPr lang="en-US" sz="2200" dirty="0">
                  <a:sym typeface="Symbol" panose="05050102010706020507" pitchFamily="18" charset="2"/>
                </a:endParaRPr>
              </a:p>
              <a:p>
                <a:endParaRPr lang="en-US" sz="2200" dirty="0"/>
              </a:p>
              <a:p>
                <a:endParaRPr lang="en-US" sz="2200" dirty="0"/>
              </a:p>
              <a:p>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280887"/>
                <a:ext cx="10515600" cy="3694176"/>
              </a:xfrm>
              <a:blipFill>
                <a:blip r:embed="rId2"/>
                <a:stretch>
                  <a:fillRect l="-754" t="-2145" r="-638" b="-4785"/>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122714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b="1"/>
              <a:t>Ngôn ngữ được sinh bởi văn phạm </a:t>
            </a:r>
            <a:endParaRPr lang="en-US" b="1" dirty="0"/>
          </a:p>
        </p:txBody>
      </p:sp>
      <p:sp>
        <p:nvSpPr>
          <p:cNvPr id="17"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dirty="0"/>
                  <a:t>Cho G=(V, T, S, P) </a:t>
                </a:r>
                <a:r>
                  <a:rPr lang="en-US" dirty="0" err="1"/>
                  <a:t>là</a:t>
                </a:r>
                <a:r>
                  <a:rPr lang="en-US" dirty="0"/>
                  <a:t> </a:t>
                </a:r>
                <a:r>
                  <a:rPr lang="en-US" dirty="0" err="1"/>
                  <a:t>một</a:t>
                </a:r>
                <a:r>
                  <a:rPr lang="en-US" dirty="0"/>
                  <a:t> </a:t>
                </a:r>
                <a:r>
                  <a:rPr lang="en-US" dirty="0" err="1"/>
                  <a:t>văn</a:t>
                </a:r>
                <a:r>
                  <a:rPr lang="en-US" dirty="0"/>
                  <a:t> </a:t>
                </a:r>
                <a:r>
                  <a:rPr lang="en-US" dirty="0" err="1"/>
                  <a:t>phạm</a:t>
                </a:r>
                <a:r>
                  <a:rPr lang="en-US" dirty="0"/>
                  <a:t> </a:t>
                </a:r>
                <a:r>
                  <a:rPr lang="en-US" dirty="0" err="1"/>
                  <a:t>cấu</a:t>
                </a:r>
                <a:r>
                  <a:rPr lang="en-US" dirty="0"/>
                  <a:t> </a:t>
                </a:r>
                <a:r>
                  <a:rPr lang="en-US" dirty="0" err="1"/>
                  <a:t>trúc</a:t>
                </a:r>
                <a:r>
                  <a:rPr lang="en-US" dirty="0"/>
                  <a:t> </a:t>
                </a:r>
                <a:r>
                  <a:rPr lang="en-US" dirty="0" err="1"/>
                  <a:t>câu</a:t>
                </a:r>
                <a:endParaRPr lang="en-US" dirty="0"/>
              </a:p>
              <a:p>
                <a:r>
                  <a:rPr lang="en-US" dirty="0" err="1"/>
                  <a:t>Ngôn</a:t>
                </a:r>
                <a:r>
                  <a:rPr lang="en-US" dirty="0"/>
                  <a:t> </a:t>
                </a:r>
                <a:r>
                  <a:rPr lang="en-US" dirty="0" err="1"/>
                  <a:t>ngữ</a:t>
                </a:r>
                <a:r>
                  <a:rPr lang="en-US" dirty="0"/>
                  <a:t> </a:t>
                </a:r>
                <a:r>
                  <a:rPr lang="en-US" dirty="0" err="1"/>
                  <a:t>được</a:t>
                </a:r>
                <a:r>
                  <a:rPr lang="en-US" dirty="0"/>
                  <a:t> </a:t>
                </a:r>
                <a:r>
                  <a:rPr lang="en-US" dirty="0" err="1"/>
                  <a:t>sinh</a:t>
                </a:r>
                <a:r>
                  <a:rPr lang="en-US" dirty="0"/>
                  <a:t> </a:t>
                </a:r>
                <a:r>
                  <a:rPr lang="en-US" dirty="0" err="1"/>
                  <a:t>bởi</a:t>
                </a:r>
                <a:r>
                  <a:rPr lang="en-US" dirty="0"/>
                  <a:t> </a:t>
                </a:r>
                <a:r>
                  <a:rPr lang="en-US" dirty="0" err="1"/>
                  <a:t>văn</a:t>
                </a:r>
                <a:r>
                  <a:rPr lang="en-US" dirty="0"/>
                  <a:t> </a:t>
                </a:r>
                <a:r>
                  <a:rPr lang="en-US" dirty="0" err="1"/>
                  <a:t>phạm</a:t>
                </a:r>
                <a:r>
                  <a:rPr lang="en-US" dirty="0"/>
                  <a:t> G (hay </a:t>
                </a:r>
                <a:r>
                  <a:rPr lang="en-US" dirty="0" err="1"/>
                  <a:t>gọi</a:t>
                </a:r>
                <a:r>
                  <a:rPr lang="en-US" dirty="0"/>
                  <a:t> </a:t>
                </a:r>
                <a:r>
                  <a:rPr lang="en-US" dirty="0" err="1"/>
                  <a:t>là</a:t>
                </a:r>
                <a:r>
                  <a:rPr lang="en-US" dirty="0"/>
                  <a:t> </a:t>
                </a:r>
                <a:r>
                  <a:rPr lang="en-US" dirty="0" err="1"/>
                  <a:t>ngôn</a:t>
                </a:r>
                <a:r>
                  <a:rPr lang="en-US" dirty="0"/>
                  <a:t> </a:t>
                </a:r>
                <a:r>
                  <a:rPr lang="en-US" dirty="0" err="1"/>
                  <a:t>ngữ</a:t>
                </a:r>
                <a:r>
                  <a:rPr lang="en-US" dirty="0"/>
                  <a:t> </a:t>
                </a:r>
                <a:r>
                  <a:rPr lang="en-US" dirty="0" err="1"/>
                  <a:t>của</a:t>
                </a:r>
                <a:r>
                  <a:rPr lang="en-US" dirty="0"/>
                  <a:t> G), </a:t>
                </a:r>
                <a:r>
                  <a:rPr lang="en-US" dirty="0" err="1"/>
                  <a:t>được</a:t>
                </a:r>
                <a:r>
                  <a:rPr lang="en-US" dirty="0"/>
                  <a:t> </a:t>
                </a:r>
                <a:r>
                  <a:rPr lang="en-US" dirty="0" err="1"/>
                  <a:t>ký</a:t>
                </a:r>
                <a:r>
                  <a:rPr lang="en-US" dirty="0"/>
                  <a:t> </a:t>
                </a:r>
                <a:r>
                  <a:rPr lang="en-US" dirty="0" err="1"/>
                  <a:t>hiệu</a:t>
                </a:r>
                <a:r>
                  <a:rPr lang="en-US" dirty="0"/>
                  <a:t> </a:t>
                </a:r>
                <a:r>
                  <a:rPr lang="en-US" dirty="0" err="1"/>
                  <a:t>là</a:t>
                </a:r>
                <a:r>
                  <a:rPr lang="en-US" dirty="0"/>
                  <a:t> L(G) </a:t>
                </a:r>
                <a:r>
                  <a:rPr lang="en-US" dirty="0" err="1"/>
                  <a:t>là</a:t>
                </a:r>
                <a:r>
                  <a:rPr lang="en-US" dirty="0"/>
                  <a:t> </a:t>
                </a:r>
                <a:r>
                  <a:rPr lang="en-US" dirty="0" err="1"/>
                  <a:t>tập</a:t>
                </a:r>
                <a:r>
                  <a:rPr lang="en-US" dirty="0"/>
                  <a:t> </a:t>
                </a:r>
                <a:r>
                  <a:rPr lang="en-US" dirty="0" err="1"/>
                  <a:t>hợp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chỉ</a:t>
                </a:r>
                <a:r>
                  <a:rPr lang="en-US" dirty="0"/>
                  <a:t> </a:t>
                </a:r>
                <a:r>
                  <a:rPr lang="en-US" dirty="0" err="1"/>
                  <a:t>gồm</a:t>
                </a:r>
                <a:r>
                  <a:rPr lang="en-US" dirty="0"/>
                  <a:t> </a:t>
                </a:r>
                <a:r>
                  <a:rPr lang="en-US" dirty="0" err="1"/>
                  <a:t>ký</a:t>
                </a:r>
                <a:r>
                  <a:rPr lang="en-US" dirty="0"/>
                  <a:t> </a:t>
                </a:r>
                <a:r>
                  <a:rPr lang="en-US" dirty="0" err="1"/>
                  <a:t>hiệu</a:t>
                </a:r>
                <a:r>
                  <a:rPr lang="en-US" dirty="0"/>
                  <a:t> </a:t>
                </a:r>
                <a:r>
                  <a:rPr lang="en-US" dirty="0" err="1"/>
                  <a:t>kết</a:t>
                </a:r>
                <a:r>
                  <a:rPr lang="en-US" dirty="0"/>
                  <a:t> </a:t>
                </a:r>
                <a:r>
                  <a:rPr lang="en-US" dirty="0" err="1"/>
                  <a:t>thúc</a:t>
                </a:r>
                <a:r>
                  <a:rPr lang="en-US" dirty="0"/>
                  <a:t> </a:t>
                </a:r>
                <a:r>
                  <a:rPr lang="en-US" dirty="0" err="1"/>
                  <a:t>được</a:t>
                </a:r>
                <a:r>
                  <a:rPr lang="en-US" dirty="0"/>
                  <a:t> </a:t>
                </a:r>
                <a:r>
                  <a:rPr lang="en-US" dirty="0" err="1"/>
                  <a:t>dẫn</a:t>
                </a:r>
                <a:r>
                  <a:rPr lang="en-US" dirty="0"/>
                  <a:t> </a:t>
                </a:r>
                <a:r>
                  <a:rPr lang="en-US" dirty="0" err="1"/>
                  <a:t>xuất</a:t>
                </a:r>
                <a:r>
                  <a:rPr lang="en-US" dirty="0"/>
                  <a:t> </a:t>
                </a:r>
                <a:r>
                  <a:rPr lang="en-US" dirty="0" err="1"/>
                  <a:t>từ</a:t>
                </a:r>
                <a:r>
                  <a:rPr lang="en-US" dirty="0"/>
                  <a:t> </a:t>
                </a:r>
                <a:r>
                  <a:rPr lang="en-US" dirty="0" err="1"/>
                  <a:t>ký</a:t>
                </a:r>
                <a:r>
                  <a:rPr lang="en-US" dirty="0"/>
                  <a:t> </a:t>
                </a:r>
                <a:r>
                  <a:rPr lang="en-US" dirty="0" err="1"/>
                  <a:t>hiệu</a:t>
                </a:r>
                <a:r>
                  <a:rPr lang="en-US" dirty="0"/>
                  <a:t> </a:t>
                </a:r>
                <a:r>
                  <a:rPr lang="en-US" dirty="0" err="1"/>
                  <a:t>xuất</a:t>
                </a:r>
                <a:r>
                  <a:rPr lang="en-US" dirty="0"/>
                  <a:t> </a:t>
                </a:r>
                <a:r>
                  <a:rPr lang="en-US" dirty="0" err="1"/>
                  <a:t>phát</a:t>
                </a:r>
                <a:r>
                  <a:rPr lang="en-US" dirty="0"/>
                  <a:t> S.</a:t>
                </a:r>
              </a:p>
              <a:p>
                <a:pPr marL="0" indent="0">
                  <a:buNone/>
                </a:pPr>
                <a:r>
                  <a:rPr lang="en-US" dirty="0"/>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𝑆</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m:t>
                        </m:r>
                      </m:e>
                    </m:acc>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US" dirty="0"/>
              </a:p>
              <a:p>
                <a:endParaRPr lang="en-US" dirty="0"/>
              </a:p>
              <a:p>
                <a:r>
                  <a:rPr lang="en-US" dirty="0" err="1"/>
                  <a:t>Ví</a:t>
                </a:r>
                <a:r>
                  <a:rPr lang="en-US" dirty="0"/>
                  <a:t> </a:t>
                </a:r>
                <a:r>
                  <a:rPr lang="en-US" dirty="0" err="1"/>
                  <a:t>dụ</a:t>
                </a:r>
                <a:r>
                  <a:rPr lang="en-US" dirty="0"/>
                  <a:t>,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𝑎𝐴</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𝑎𝑎</m:t>
                        </m:r>
                      </m:e>
                    </m:d>
                    <m:r>
                      <a:rPr lang="en-US" b="0" i="1" smtClean="0">
                        <a:latin typeface="Cambria Math" panose="02040503050406030204" pitchFamily="18" charset="0"/>
                      </a:rPr>
                      <m:t>)</m:t>
                    </m:r>
                  </m:oMath>
                </a14:m>
                <a:r>
                  <a:rPr lang="en-US" dirty="0"/>
                  <a:t>, </a:t>
                </a:r>
                <a:r>
                  <a:rPr lang="en-US" dirty="0" err="1"/>
                  <a:t>xác</a:t>
                </a:r>
                <a:r>
                  <a:rPr lang="en-US" dirty="0"/>
                  <a:t> </a:t>
                </a:r>
                <a:r>
                  <a:rPr lang="en-US" dirty="0" err="1"/>
                  <a:t>định</a:t>
                </a: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marL="0" indent="0">
                  <a:buNone/>
                </a:pPr>
                <a:endParaRPr lang="en-US" dirty="0">
                  <a:sym typeface="Symbol" panose="05050102010706020507" pitchFamily="18" charset="2"/>
                </a:endParaRPr>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217" t="-2241" r="-40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11</a:t>
            </a:fld>
            <a:endParaRPr lang="en-US"/>
          </a:p>
        </p:txBody>
      </p:sp>
      <p:sp>
        <p:nvSpPr>
          <p:cNvPr id="12" name="TextBox 11">
            <a:extLst>
              <a:ext uri="{FF2B5EF4-FFF2-40B4-BE49-F238E27FC236}">
                <a16:creationId xmlns:a16="http://schemas.microsoft.com/office/drawing/2014/main" id="{36123DEB-DD99-46BB-BF4A-B1AA85697D0D}"/>
              </a:ext>
            </a:extLst>
          </p:cNvPr>
          <p:cNvSpPr txBox="1"/>
          <p:nvPr/>
        </p:nvSpPr>
        <p:spPr>
          <a:xfrm>
            <a:off x="6707127" y="5530632"/>
            <a:ext cx="5317724" cy="646331"/>
          </a:xfrm>
          <a:prstGeom prst="rect">
            <a:avLst/>
          </a:prstGeom>
          <a:noFill/>
        </p:spPr>
        <p:txBody>
          <a:bodyPr wrap="square" rtlCol="0">
            <a:spAutoFit/>
          </a:bodyPr>
          <a:lstStyle/>
          <a:p>
            <a:r>
              <a:rPr lang="en-US" dirty="0"/>
              <a:t>S -&gt; </a:t>
            </a:r>
            <a:r>
              <a:rPr lang="en-US" dirty="0" err="1"/>
              <a:t>aA</a:t>
            </a:r>
            <a:r>
              <a:rPr lang="en-US" dirty="0"/>
              <a:t> -&gt; </a:t>
            </a:r>
            <a:r>
              <a:rPr lang="en-US" dirty="0" err="1"/>
              <a:t>aaa</a:t>
            </a:r>
            <a:endParaRPr lang="en-CA" dirty="0"/>
          </a:p>
          <a:p>
            <a:r>
              <a:rPr lang="en-CA" dirty="0"/>
              <a:t>S -&gt; b</a:t>
            </a:r>
          </a:p>
        </p:txBody>
      </p:sp>
    </p:spTree>
    <p:extLst>
      <p:ext uri="{BB962C8B-B14F-4D97-AF65-F5344CB8AC3E}">
        <p14:creationId xmlns:p14="http://schemas.microsoft.com/office/powerpoint/2010/main" val="304906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p:cNvSpPr>
                <a:spLocks noGrp="1"/>
              </p:cNvSpPr>
              <p:nvPr>
                <p:ph type="title"/>
              </p:nvPr>
            </p:nvSpPr>
            <p:spPr>
              <a:xfrm>
                <a:off x="372254" y="2021806"/>
                <a:ext cx="5871230" cy="1325563"/>
              </a:xfrm>
            </p:spPr>
            <p:txBody>
              <a:bodyPr vert="horz" lIns="91440" tIns="45720" rIns="91440" bIns="45720" rtlCol="0" anchor="ctr">
                <a:normAutofit/>
              </a:bodyPr>
              <a:lstStyle/>
              <a:p>
                <a:r>
                  <a:rPr lang="en-US" sz="2100" kern="1200" dirty="0">
                    <a:solidFill>
                      <a:schemeClr val="tx1"/>
                    </a:solidFill>
                    <a:latin typeface="+mj-lt"/>
                    <a:ea typeface="+mj-ea"/>
                    <a:cs typeface="+mj-cs"/>
                  </a:rPr>
                  <a:t>G=(V, T, S, P), </a:t>
                </a:r>
                <a:r>
                  <a:rPr lang="en-US" sz="2100" kern="1200" dirty="0" err="1">
                    <a:solidFill>
                      <a:schemeClr val="tx1"/>
                    </a:solidFill>
                    <a:latin typeface="+mj-lt"/>
                    <a:ea typeface="+mj-ea"/>
                    <a:cs typeface="+mj-cs"/>
                  </a:rPr>
                  <a:t>trong</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đó</a:t>
                </a:r>
                <a:r>
                  <a:rPr lang="en-US" sz="2100" kern="1200" dirty="0">
                    <a:solidFill>
                      <a:schemeClr val="tx1"/>
                    </a:solidFill>
                    <a:latin typeface="+mj-lt"/>
                    <a:ea typeface="+mj-ea"/>
                    <a:cs typeface="+mj-cs"/>
                  </a:rPr>
                  <a:t> V={</a:t>
                </a:r>
                <a:r>
                  <a:rPr lang="en-US" sz="2100" kern="1200" dirty="0" err="1">
                    <a:solidFill>
                      <a:schemeClr val="tx1"/>
                    </a:solidFill>
                    <a:latin typeface="+mj-lt"/>
                    <a:ea typeface="+mj-ea"/>
                    <a:cs typeface="+mj-cs"/>
                  </a:rPr>
                  <a:t>a,b</a:t>
                </a:r>
                <a:r>
                  <a:rPr lang="en-US" sz="2100" kern="1200" dirty="0">
                    <a:solidFill>
                      <a:schemeClr val="tx1"/>
                    </a:solidFill>
                    <a:latin typeface="+mj-lt"/>
                    <a:ea typeface="+mj-ea"/>
                    <a:cs typeface="+mj-cs"/>
                  </a:rPr>
                  <a:t>, S}, T={</a:t>
                </a:r>
                <a:r>
                  <a:rPr lang="en-US" sz="2100" kern="1200" dirty="0" err="1">
                    <a:solidFill>
                      <a:schemeClr val="tx1"/>
                    </a:solidFill>
                    <a:latin typeface="+mj-lt"/>
                    <a:ea typeface="+mj-ea"/>
                    <a:cs typeface="+mj-cs"/>
                  </a:rPr>
                  <a:t>a,b</a:t>
                </a:r>
                <a:r>
                  <a:rPr lang="en-US" sz="2100" kern="1200" dirty="0">
                    <a:solidFill>
                      <a:schemeClr val="tx1"/>
                    </a:solidFill>
                    <a:latin typeface="+mj-lt"/>
                    <a:ea typeface="+mj-ea"/>
                    <a:cs typeface="+mj-cs"/>
                  </a:rPr>
                  <a:t>}, S </a:t>
                </a:r>
                <a:r>
                  <a:rPr lang="en-US" sz="2100" kern="1200" dirty="0" err="1">
                    <a:solidFill>
                      <a:schemeClr val="tx1"/>
                    </a:solidFill>
                    <a:latin typeface="+mj-lt"/>
                    <a:ea typeface="+mj-ea"/>
                    <a:cs typeface="+mj-cs"/>
                  </a:rPr>
                  <a:t>là</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ký</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hiệu</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xuất</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phát</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và</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các</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sản</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xuất</a:t>
                </a:r>
                <a:r>
                  <a:rPr lang="en-US" sz="2100" kern="1200" dirty="0">
                    <a:solidFill>
                      <a:schemeClr val="tx1"/>
                    </a:solidFill>
                    <a:latin typeface="+mj-lt"/>
                    <a:ea typeface="+mj-ea"/>
                    <a:cs typeface="+mj-cs"/>
                  </a:rPr>
                  <a:t> </a:t>
                </a:r>
                <a14:m>
                  <m:oMath xmlns:m="http://schemas.openxmlformats.org/officeDocument/2006/math">
                    <m:r>
                      <a:rPr lang="en-US" sz="2100" i="1" kern="1200">
                        <a:solidFill>
                          <a:schemeClr val="tx1"/>
                        </a:solidFill>
                        <a:latin typeface="Cambria Math" panose="02040503050406030204" pitchFamily="18" charset="0"/>
                        <a:ea typeface="+mj-ea"/>
                        <a:cs typeface="+mj-cs"/>
                      </a:rPr>
                      <m:t>{</m:t>
                    </m:r>
                    <m:r>
                      <a:rPr lang="en-US" sz="2100" i="1" kern="1200">
                        <a:solidFill>
                          <a:schemeClr val="tx1"/>
                        </a:solidFill>
                        <a:latin typeface="Cambria Math" panose="02040503050406030204" pitchFamily="18" charset="0"/>
                        <a:ea typeface="+mj-ea"/>
                        <a:cs typeface="+mj-cs"/>
                      </a:rPr>
                      <m:t>𝑆</m:t>
                    </m:r>
                    <m:r>
                      <a:rPr lang="en-US" sz="2100" i="1" kern="1200">
                        <a:solidFill>
                          <a:schemeClr val="tx1"/>
                        </a:solidFill>
                        <a:latin typeface="Cambria Math" panose="02040503050406030204" pitchFamily="18" charset="0"/>
                        <a:ea typeface="+mj-ea"/>
                        <a:cs typeface="+mj-cs"/>
                      </a:rPr>
                      <m:t>→</m:t>
                    </m:r>
                    <m:r>
                      <a:rPr lang="en-US" sz="2100" i="1" kern="1200">
                        <a:solidFill>
                          <a:schemeClr val="tx1"/>
                        </a:solidFill>
                        <a:latin typeface="Cambria Math" panose="02040503050406030204" pitchFamily="18" charset="0"/>
                        <a:ea typeface="+mj-ea"/>
                        <a:cs typeface="+mj-cs"/>
                        <a:sym typeface="Wingdings" panose="05000000000000000000" pitchFamily="2" charset="2"/>
                      </a:rPr>
                      <m:t>𝑎𝑆𝑏</m:t>
                    </m:r>
                    <m:r>
                      <a:rPr lang="en-US" sz="2100" i="1" kern="1200">
                        <a:solidFill>
                          <a:schemeClr val="tx1"/>
                        </a:solidFill>
                        <a:latin typeface="Cambria Math" panose="02040503050406030204" pitchFamily="18" charset="0"/>
                        <a:ea typeface="+mj-ea"/>
                        <a:cs typeface="+mj-cs"/>
                        <a:sym typeface="Wingdings" panose="05000000000000000000" pitchFamily="2" charset="2"/>
                      </a:rPr>
                      <m:t>, </m:t>
                    </m:r>
                    <m:r>
                      <a:rPr lang="en-US" sz="2100" i="1" kern="1200">
                        <a:solidFill>
                          <a:schemeClr val="tx1"/>
                        </a:solidFill>
                        <a:latin typeface="Cambria Math" panose="02040503050406030204" pitchFamily="18" charset="0"/>
                        <a:ea typeface="+mj-ea"/>
                        <a:cs typeface="+mj-cs"/>
                        <a:sym typeface="Wingdings" panose="05000000000000000000" pitchFamily="2" charset="2"/>
                      </a:rPr>
                      <m:t>𝑆</m:t>
                    </m:r>
                    <m:r>
                      <a:rPr lang="en-US" sz="2100" i="1" kern="1200">
                        <a:solidFill>
                          <a:schemeClr val="tx1"/>
                        </a:solidFill>
                        <a:latin typeface="Cambria Math" panose="02040503050406030204" pitchFamily="18" charset="0"/>
                        <a:ea typeface="+mj-ea"/>
                        <a:cs typeface="+mj-cs"/>
                        <a:sym typeface="Wingdings" panose="05000000000000000000" pitchFamily="2" charset="2"/>
                      </a:rPr>
                      <m:t>→</m:t>
                    </m:r>
                    <m:r>
                      <a:rPr lang="en-US" sz="2100" b="0" i="1" kern="1200">
                        <a:solidFill>
                          <a:schemeClr val="tx1"/>
                        </a:solidFill>
                        <a:latin typeface="Cambria Math" panose="02040503050406030204" pitchFamily="18" charset="0"/>
                        <a:ea typeface="+mj-ea"/>
                        <a:cs typeface="+mj-cs"/>
                        <a:sym typeface="Wingdings" panose="05000000000000000000" pitchFamily="2" charset="2"/>
                      </a:rPr>
                      <m:t>𝜆</m:t>
                    </m:r>
                    <m:r>
                      <a:rPr lang="en-US" sz="2100" i="1" kern="1200">
                        <a:solidFill>
                          <a:schemeClr val="tx1"/>
                        </a:solidFill>
                        <a:latin typeface="Cambria Math" panose="02040503050406030204" pitchFamily="18" charset="0"/>
                        <a:ea typeface="+mj-ea"/>
                        <a:cs typeface="+mj-cs"/>
                        <a:sym typeface="Wingdings" panose="05000000000000000000" pitchFamily="2" charset="2"/>
                      </a:rPr>
                      <m:t>}</m:t>
                    </m:r>
                  </m:oMath>
                </a14:m>
                <a:r>
                  <a:rPr lang="en-US" sz="2100" kern="1200" dirty="0">
                    <a:solidFill>
                      <a:schemeClr val="tx1"/>
                    </a:solidFill>
                    <a:latin typeface="+mj-lt"/>
                    <a:ea typeface="+mj-ea"/>
                    <a:cs typeface="+mj-cs"/>
                    <a:sym typeface="Symbol" panose="05050102010706020507" pitchFamily="18" charset="2"/>
                  </a:rPr>
                  <a:t>, </a:t>
                </a:r>
                <a:r>
                  <a:rPr lang="en-US" sz="2100" kern="1200" dirty="0" err="1">
                    <a:solidFill>
                      <a:schemeClr val="tx1"/>
                    </a:solidFill>
                    <a:latin typeface="+mj-lt"/>
                    <a:ea typeface="+mj-ea"/>
                    <a:cs typeface="+mj-cs"/>
                  </a:rPr>
                  <a:t>xác</a:t>
                </a:r>
                <a:r>
                  <a:rPr lang="en-US" sz="2100" kern="1200" dirty="0">
                    <a:solidFill>
                      <a:schemeClr val="tx1"/>
                    </a:solidFill>
                    <a:latin typeface="+mj-lt"/>
                    <a:ea typeface="+mj-ea"/>
                    <a:cs typeface="+mj-cs"/>
                  </a:rPr>
                  <a:t> </a:t>
                </a:r>
                <a:r>
                  <a:rPr lang="en-US" sz="2100" kern="1200" dirty="0" err="1">
                    <a:solidFill>
                      <a:schemeClr val="tx1"/>
                    </a:solidFill>
                    <a:latin typeface="+mj-lt"/>
                    <a:ea typeface="+mj-ea"/>
                    <a:cs typeface="+mj-cs"/>
                  </a:rPr>
                  <a:t>định</a:t>
                </a:r>
                <a:r>
                  <a:rPr lang="en-US" sz="2100" kern="1200" dirty="0">
                    <a:solidFill>
                      <a:schemeClr val="tx1"/>
                    </a:solidFill>
                    <a:latin typeface="+mj-lt"/>
                    <a:ea typeface="+mj-ea"/>
                    <a:cs typeface="+mj-cs"/>
                  </a:rPr>
                  <a:t> </a:t>
                </a:r>
                <a14:m>
                  <m:oMath xmlns:m="http://schemas.openxmlformats.org/officeDocument/2006/math">
                    <m:r>
                      <a:rPr lang="en-US" sz="2100" i="1" kern="1200">
                        <a:solidFill>
                          <a:schemeClr val="tx1"/>
                        </a:solidFill>
                        <a:latin typeface="Cambria Math" panose="02040503050406030204" pitchFamily="18" charset="0"/>
                        <a:ea typeface="+mj-ea"/>
                        <a:cs typeface="+mj-cs"/>
                      </a:rPr>
                      <m:t>𝐿</m:t>
                    </m:r>
                    <m:r>
                      <a:rPr lang="en-US" sz="2100" i="1" kern="1200">
                        <a:solidFill>
                          <a:schemeClr val="tx1"/>
                        </a:solidFill>
                        <a:latin typeface="Cambria Math" panose="02040503050406030204" pitchFamily="18" charset="0"/>
                        <a:ea typeface="+mj-ea"/>
                        <a:cs typeface="+mj-cs"/>
                      </a:rPr>
                      <m:t>(</m:t>
                    </m:r>
                    <m:r>
                      <a:rPr lang="en-US" sz="2100" i="1" kern="1200">
                        <a:solidFill>
                          <a:schemeClr val="tx1"/>
                        </a:solidFill>
                        <a:latin typeface="Cambria Math" panose="02040503050406030204" pitchFamily="18" charset="0"/>
                        <a:ea typeface="+mj-ea"/>
                        <a:cs typeface="+mj-cs"/>
                      </a:rPr>
                      <m:t>𝐺</m:t>
                    </m:r>
                    <m:r>
                      <a:rPr lang="en-US" sz="2100" i="1" kern="1200">
                        <a:solidFill>
                          <a:schemeClr val="tx1"/>
                        </a:solidFill>
                        <a:latin typeface="Cambria Math" panose="02040503050406030204" pitchFamily="18" charset="0"/>
                        <a:ea typeface="+mj-ea"/>
                        <a:cs typeface="+mj-cs"/>
                      </a:rPr>
                      <m:t>)</m:t>
                    </m:r>
                  </m:oMath>
                </a14:m>
                <a:br>
                  <a:rPr lang="en-US" sz="2100" kern="1200" dirty="0">
                    <a:solidFill>
                      <a:schemeClr val="tx1"/>
                    </a:solidFill>
                    <a:latin typeface="+mj-lt"/>
                    <a:ea typeface="+mj-ea"/>
                    <a:cs typeface="+mj-cs"/>
                  </a:rPr>
                </a:br>
                <a:endParaRPr lang="en-US" sz="2100" kern="1200" dirty="0">
                  <a:solidFill>
                    <a:schemeClr val="tx1"/>
                  </a:solidFill>
                  <a:latin typeface="+mj-lt"/>
                  <a:ea typeface="+mj-ea"/>
                  <a:cs typeface="+mj-cs"/>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372254" y="2021806"/>
                <a:ext cx="5871230" cy="1325563"/>
              </a:xfrm>
              <a:blipFill>
                <a:blip r:embed="rId2"/>
                <a:stretch>
                  <a:fillRect l="-1246" t="-2304" r="-831"/>
                </a:stretch>
              </a:blipFill>
            </p:spPr>
            <p:txBody>
              <a:bodyPr/>
              <a:lstStyle/>
              <a:p>
                <a:r>
                  <a:rPr lang="en-CA">
                    <a:noFill/>
                  </a:rPr>
                  <a:t> </a:t>
                </a:r>
              </a:p>
            </p:txBody>
          </p:sp>
        </mc:Fallback>
      </mc:AlternateContent>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6BABDAA-5356-412A-82B0-6A44DC26163C}"/>
              </a:ext>
            </a:extLst>
          </p:cNvPr>
          <p:cNvSpPr txBox="1"/>
          <p:nvPr/>
        </p:nvSpPr>
        <p:spPr>
          <a:xfrm>
            <a:off x="372254" y="4072126"/>
            <a:ext cx="6919452" cy="8698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i="1" dirty="0"/>
              <a:t>L(G) = {a…ab…b: </a:t>
            </a:r>
            <a:r>
              <a:rPr lang="en-US" b="1" i="1" dirty="0" err="1"/>
              <a:t>Trong</a:t>
            </a:r>
            <a:r>
              <a:rPr lang="en-US" b="1" i="1" dirty="0"/>
              <a:t> </a:t>
            </a:r>
            <a:r>
              <a:rPr lang="en-US" b="1" i="1" dirty="0" err="1"/>
              <a:t>đó</a:t>
            </a:r>
            <a:r>
              <a:rPr lang="en-US" b="1" i="1" dirty="0"/>
              <a:t> </a:t>
            </a:r>
            <a:r>
              <a:rPr lang="en-US" b="1" i="1" dirty="0" err="1"/>
              <a:t>số</a:t>
            </a:r>
            <a:r>
              <a:rPr lang="en-US" b="1" i="1" dirty="0"/>
              <a:t> </a:t>
            </a:r>
            <a:r>
              <a:rPr lang="en-US" b="1" i="1" dirty="0" err="1"/>
              <a:t>các</a:t>
            </a:r>
            <a:r>
              <a:rPr lang="en-US" b="1" i="1" dirty="0"/>
              <a:t> </a:t>
            </a:r>
            <a:r>
              <a:rPr lang="en-US" b="1" i="1" dirty="0" err="1"/>
              <a:t>chữ</a:t>
            </a:r>
            <a:r>
              <a:rPr lang="en-US" b="1" i="1" dirty="0"/>
              <a:t> </a:t>
            </a:r>
            <a:r>
              <a:rPr lang="en-US" b="1" i="1" dirty="0" err="1"/>
              <a:t>cái</a:t>
            </a:r>
            <a:r>
              <a:rPr lang="en-US" b="1" i="1" dirty="0"/>
              <a:t> a = </a:t>
            </a:r>
            <a:r>
              <a:rPr lang="en-US" b="1" i="1" dirty="0" err="1"/>
              <a:t>số</a:t>
            </a:r>
            <a:r>
              <a:rPr lang="en-US" b="1" i="1" dirty="0"/>
              <a:t> </a:t>
            </a:r>
            <a:r>
              <a:rPr lang="en-US" b="1" i="1" dirty="0" err="1"/>
              <a:t>các</a:t>
            </a:r>
            <a:r>
              <a:rPr lang="en-US" b="1" i="1" dirty="0"/>
              <a:t> </a:t>
            </a:r>
            <a:r>
              <a:rPr lang="en-US" b="1" i="1" dirty="0" err="1"/>
              <a:t>chữ</a:t>
            </a:r>
            <a:r>
              <a:rPr lang="en-US" b="1" i="1" dirty="0"/>
              <a:t> </a:t>
            </a:r>
            <a:r>
              <a:rPr lang="en-US" b="1" i="1" dirty="0" err="1"/>
              <a:t>cái</a:t>
            </a:r>
            <a:r>
              <a:rPr lang="en-US" b="1" i="1" dirty="0"/>
              <a:t> b}</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33AE0CDE-C6B8-405C-A055-25C59FA13534}" type="slidenum">
              <a:rPr lang="en-US" smtClean="0"/>
              <a:pPr>
                <a:spcAft>
                  <a:spcPts val="600"/>
                </a:spcAft>
              </a:pPr>
              <a:t>12</a:t>
            </a:fld>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9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2691584"/>
              </a:xfrm>
            </p:spPr>
            <p:txBody>
              <a:bodyPr>
                <a:noAutofit/>
              </a:bodyPr>
              <a:lstStyle/>
              <a:p>
                <a:pPr marL="0" indent="0"/>
                <a:r>
                  <a:rPr lang="en-US" sz="3200" dirty="0"/>
                  <a:t>G=(V, T, S, P), </a:t>
                </a:r>
                <a:r>
                  <a:rPr lang="en-US" sz="3200" dirty="0" err="1"/>
                  <a:t>trong</a:t>
                </a:r>
                <a:r>
                  <a:rPr lang="en-US" sz="3200" dirty="0"/>
                  <a:t> </a:t>
                </a:r>
                <a:r>
                  <a:rPr lang="en-US" sz="3200" dirty="0" err="1"/>
                  <a:t>đó</a:t>
                </a:r>
                <a:r>
                  <a:rPr lang="en-US" sz="3200" dirty="0"/>
                  <a:t> V={</a:t>
                </a:r>
                <a:r>
                  <a:rPr lang="en-US" sz="3200" dirty="0" err="1"/>
                  <a:t>a,b</a:t>
                </a:r>
                <a:r>
                  <a:rPr lang="en-US" sz="3200" dirty="0"/>
                  <a:t>, S}, T={</a:t>
                </a:r>
                <a:r>
                  <a:rPr lang="en-US" sz="3200" dirty="0" err="1"/>
                  <a:t>a,b</a:t>
                </a:r>
                <a:r>
                  <a:rPr lang="en-US" sz="3200" dirty="0"/>
                  <a:t>}, S </a:t>
                </a:r>
                <a:r>
                  <a:rPr lang="en-US" sz="3200" dirty="0" err="1"/>
                  <a:t>là</a:t>
                </a:r>
                <a:r>
                  <a:rPr lang="en-US" sz="3200" dirty="0"/>
                  <a:t> </a:t>
                </a:r>
                <a:r>
                  <a:rPr lang="en-US" sz="3200" dirty="0" err="1"/>
                  <a:t>ký</a:t>
                </a:r>
                <a:r>
                  <a:rPr lang="en-US" sz="3200" dirty="0"/>
                  <a:t> </a:t>
                </a:r>
                <a:r>
                  <a:rPr lang="en-US" sz="3200" dirty="0" err="1"/>
                  <a:t>hiệu</a:t>
                </a:r>
                <a:r>
                  <a:rPr lang="en-US" sz="3200" dirty="0"/>
                  <a:t> </a:t>
                </a:r>
                <a:r>
                  <a:rPr lang="en-US" sz="3200" dirty="0" err="1"/>
                  <a:t>xuất</a:t>
                </a:r>
                <a:r>
                  <a:rPr lang="en-US" sz="3200" dirty="0"/>
                  <a:t> </a:t>
                </a:r>
                <a:r>
                  <a:rPr lang="en-US" sz="3200" dirty="0" err="1"/>
                  <a:t>phát</a:t>
                </a:r>
                <a:r>
                  <a:rPr lang="en-US" sz="3200" dirty="0"/>
                  <a:t> </a:t>
                </a:r>
                <a:r>
                  <a:rPr lang="en-US" sz="3200" dirty="0" err="1"/>
                  <a:t>và</a:t>
                </a:r>
                <a:r>
                  <a:rPr lang="en-US" sz="3200" dirty="0"/>
                  <a:t> </a:t>
                </a:r>
                <a:r>
                  <a:rPr lang="en-US" sz="3200" dirty="0" err="1"/>
                  <a:t>các</a:t>
                </a:r>
                <a:r>
                  <a:rPr lang="en-US" sz="3200" dirty="0"/>
                  <a:t> </a:t>
                </a:r>
                <a:r>
                  <a:rPr lang="en-US" sz="3200" dirty="0" err="1"/>
                  <a:t>sản</a:t>
                </a:r>
                <a:r>
                  <a:rPr lang="en-US" sz="3200" dirty="0"/>
                  <a:t> </a:t>
                </a:r>
                <a:r>
                  <a:rPr lang="en-US" sz="3200" dirty="0" err="1"/>
                  <a:t>xuất</a:t>
                </a:r>
                <a:r>
                  <a:rPr lang="en-US" sz="3200" dirty="0"/>
                  <a:t> </a:t>
                </a:r>
                <a14:m>
                  <m:oMath xmlns:m="http://schemas.openxmlformats.org/officeDocument/2006/math">
                    <m:r>
                      <a:rPr lang="en-US" sz="3200" i="1" dirty="0">
                        <a:latin typeface="Cambria Math" panose="02040503050406030204" pitchFamily="18" charset="0"/>
                      </a:rPr>
                      <m:t>{</m:t>
                    </m:r>
                    <m:r>
                      <a:rPr lang="en-US" sz="3200" i="1" dirty="0" err="1">
                        <a:latin typeface="Cambria Math" panose="02040503050406030204" pitchFamily="18" charset="0"/>
                      </a:rPr>
                      <m:t>𝑆</m:t>
                    </m:r>
                    <m:r>
                      <a:rPr lang="en-US" sz="3200" i="1" dirty="0">
                        <a:latin typeface="Cambria Math" panose="02040503050406030204" pitchFamily="18" charset="0"/>
                      </a:rPr>
                      <m:t>→</m:t>
                    </m:r>
                    <m:r>
                      <a:rPr lang="en-US" sz="3200" i="1" dirty="0" err="1">
                        <a:latin typeface="Cambria Math" panose="02040503050406030204" pitchFamily="18" charset="0"/>
                        <a:sym typeface="Wingdings" panose="05000000000000000000" pitchFamily="2" charset="2"/>
                      </a:rPr>
                      <m:t>𝑎𝑆</m:t>
                    </m:r>
                    <m:r>
                      <a:rPr lang="en-US" sz="3200" i="1" dirty="0">
                        <a:latin typeface="Cambria Math" panose="02040503050406030204" pitchFamily="18" charset="0"/>
                        <a:sym typeface="Wingdings" panose="05000000000000000000" pitchFamily="2" charset="2"/>
                      </a:rPr>
                      <m:t>, </m:t>
                    </m:r>
                    <m:r>
                      <a:rPr lang="en-US" sz="3200" i="1" dirty="0" err="1">
                        <a:latin typeface="Cambria Math" panose="02040503050406030204" pitchFamily="18" charset="0"/>
                      </a:rPr>
                      <m:t>𝑆</m:t>
                    </m:r>
                    <m:r>
                      <a:rPr lang="en-US" sz="3200" i="1" dirty="0">
                        <a:latin typeface="Cambria Math" panose="02040503050406030204" pitchFamily="18" charset="0"/>
                      </a:rPr>
                      <m:t>→</m:t>
                    </m:r>
                    <m:r>
                      <a:rPr lang="en-US" sz="3200" b="0" i="1" dirty="0" smtClean="0">
                        <a:latin typeface="Cambria Math" panose="02040503050406030204" pitchFamily="18" charset="0"/>
                        <a:sym typeface="Wingdings" panose="05000000000000000000" pitchFamily="2" charset="2"/>
                      </a:rPr>
                      <m:t>𝑏𝑆</m:t>
                    </m:r>
                    <m:r>
                      <a:rPr lang="en-US" sz="3200" i="1" dirty="0">
                        <a:latin typeface="Cambria Math" panose="02040503050406030204" pitchFamily="18" charset="0"/>
                        <a:sym typeface="Wingdings" panose="05000000000000000000" pitchFamily="2" charset="2"/>
                      </a:rPr>
                      <m:t>, </m:t>
                    </m:r>
                    <m:r>
                      <a:rPr lang="en-US" sz="3200" i="1" dirty="0">
                        <a:latin typeface="Cambria Math" panose="02040503050406030204" pitchFamily="18" charset="0"/>
                        <a:sym typeface="Wingdings" panose="05000000000000000000" pitchFamily="2" charset="2"/>
                      </a:rPr>
                      <m:t>𝑆</m:t>
                    </m:r>
                    <m:r>
                      <a:rPr lang="en-US" sz="3200" i="1" dirty="0">
                        <a:latin typeface="Cambria Math" panose="02040503050406030204" pitchFamily="18" charset="0"/>
                        <a:sym typeface="Wingdings" panose="05000000000000000000" pitchFamily="2" charset="2"/>
                      </a:rPr>
                      <m:t>→</m:t>
                    </m:r>
                    <m:r>
                      <a:rPr lang="en-US" sz="3200" b="0" i="1" dirty="0" smtClean="0">
                        <a:latin typeface="Cambria Math" panose="02040503050406030204" pitchFamily="18" charset="0"/>
                        <a:sym typeface="Wingdings" panose="05000000000000000000" pitchFamily="2" charset="2"/>
                      </a:rPr>
                      <m:t>𝜆</m:t>
                    </m:r>
                    <m:r>
                      <a:rPr lang="en-US" sz="3200" i="1" dirty="0">
                        <a:latin typeface="Cambria Math" panose="02040503050406030204" pitchFamily="18" charset="0"/>
                        <a:sym typeface="Wingdings" panose="05000000000000000000" pitchFamily="2" charset="2"/>
                      </a:rPr>
                      <m:t>}</m:t>
                    </m:r>
                  </m:oMath>
                </a14:m>
                <a:r>
                  <a:rPr lang="en-US" sz="3200" dirty="0">
                    <a:sym typeface="Symbol" panose="05050102010706020507" pitchFamily="18" charset="2"/>
                  </a:rPr>
                  <a:t>, </a:t>
                </a:r>
                <a:r>
                  <a:rPr lang="en-US" sz="3200" dirty="0"/>
                  <a:t>xác </a:t>
                </a:r>
                <a:r>
                  <a:rPr lang="en-US" sz="3200" dirty="0" err="1"/>
                  <a:t>định</a:t>
                </a:r>
                <a:r>
                  <a:rPr lang="en-US" sz="3200" dirty="0"/>
                  <a:t> </a:t>
                </a:r>
                <a14:m>
                  <m:oMath xmlns:m="http://schemas.openxmlformats.org/officeDocument/2006/math">
                    <m:r>
                      <a:rPr lang="en-US" sz="3200" i="1">
                        <a:latin typeface="Cambria Math" panose="02040503050406030204" pitchFamily="18" charset="0"/>
                      </a:rPr>
                      <m:t>𝐿</m:t>
                    </m:r>
                    <m:r>
                      <a:rPr lang="en-US" sz="3200" i="1">
                        <a:latin typeface="Cambria Math" panose="02040503050406030204" pitchFamily="18" charset="0"/>
                      </a:rPr>
                      <m:t>(</m:t>
                    </m:r>
                    <m:r>
                      <a:rPr lang="en-US" sz="3200" i="1">
                        <a:latin typeface="Cambria Math" panose="02040503050406030204" pitchFamily="18" charset="0"/>
                      </a:rPr>
                      <m:t>𝐺</m:t>
                    </m:r>
                    <m:r>
                      <a:rPr lang="en-US" sz="3200" i="1">
                        <a:latin typeface="Cambria Math" panose="02040503050406030204" pitchFamily="18" charset="0"/>
                      </a:rPr>
                      <m:t>)</m:t>
                    </m:r>
                  </m:oMath>
                </a14:m>
                <a:br>
                  <a:rPr lang="en-US" sz="3200" dirty="0"/>
                </a:br>
                <a:endParaRPr lang="en-US"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2691584"/>
              </a:xfrm>
              <a:blipFill>
                <a:blip r:embed="rId2"/>
                <a:stretch>
                  <a:fillRect l="-1507" r="-580"/>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13</a:t>
            </a:fld>
            <a:endParaRPr lang="en-US"/>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D9EBDF19-AC6F-4172-8436-F9E36D1A4FB8}"/>
                  </a:ext>
                </a:extLst>
              </p:cNvPr>
              <p:cNvSpPr txBox="1">
                <a:spLocks/>
              </p:cNvSpPr>
              <p:nvPr/>
            </p:nvSpPr>
            <p:spPr>
              <a:xfrm>
                <a:off x="838200" y="3156751"/>
                <a:ext cx="10515600" cy="2691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G=(V, T, S, P), </a:t>
                </a:r>
                <a:r>
                  <a:rPr lang="en-US" sz="3200" dirty="0" err="1"/>
                  <a:t>trong</a:t>
                </a:r>
                <a:r>
                  <a:rPr lang="en-US" sz="3200" dirty="0"/>
                  <a:t> </a:t>
                </a:r>
                <a:r>
                  <a:rPr lang="en-US" sz="3200" dirty="0" err="1"/>
                  <a:t>đó</a:t>
                </a:r>
                <a:r>
                  <a:rPr lang="en-US" sz="3200" dirty="0"/>
                  <a:t> V={</a:t>
                </a:r>
                <a:r>
                  <a:rPr lang="en-US" sz="3200" dirty="0" err="1"/>
                  <a:t>a,b</a:t>
                </a:r>
                <a:r>
                  <a:rPr lang="en-US" sz="3200" dirty="0"/>
                  <a:t>, S}, T={</a:t>
                </a:r>
                <a:r>
                  <a:rPr lang="en-US" sz="3200" dirty="0" err="1"/>
                  <a:t>a,b</a:t>
                </a:r>
                <a:r>
                  <a:rPr lang="en-US" sz="3200" dirty="0"/>
                  <a:t>}, S </a:t>
                </a:r>
                <a:r>
                  <a:rPr lang="en-US" sz="3200" dirty="0" err="1"/>
                  <a:t>là</a:t>
                </a:r>
                <a:r>
                  <a:rPr lang="en-US" sz="3200" dirty="0"/>
                  <a:t> </a:t>
                </a:r>
                <a:r>
                  <a:rPr lang="en-US" sz="3200" dirty="0" err="1"/>
                  <a:t>ký</a:t>
                </a:r>
                <a:r>
                  <a:rPr lang="en-US" sz="3200" dirty="0"/>
                  <a:t> </a:t>
                </a:r>
                <a:r>
                  <a:rPr lang="en-US" sz="3200" dirty="0" err="1"/>
                  <a:t>hiệu</a:t>
                </a:r>
                <a:r>
                  <a:rPr lang="en-US" sz="3200" dirty="0"/>
                  <a:t> </a:t>
                </a:r>
                <a:r>
                  <a:rPr lang="en-US" sz="3200" dirty="0" err="1"/>
                  <a:t>xuất</a:t>
                </a:r>
                <a:r>
                  <a:rPr lang="en-US" sz="3200" dirty="0"/>
                  <a:t> </a:t>
                </a:r>
                <a:r>
                  <a:rPr lang="en-US" sz="3200" dirty="0" err="1"/>
                  <a:t>phát</a:t>
                </a:r>
                <a:r>
                  <a:rPr lang="en-US" sz="3200" dirty="0"/>
                  <a:t> </a:t>
                </a:r>
                <a:r>
                  <a:rPr lang="en-US" sz="3200" dirty="0" err="1"/>
                  <a:t>và</a:t>
                </a:r>
                <a:r>
                  <a:rPr lang="en-US" sz="3200" dirty="0"/>
                  <a:t> </a:t>
                </a:r>
                <a:r>
                  <a:rPr lang="en-US" sz="3200" dirty="0" err="1"/>
                  <a:t>các</a:t>
                </a:r>
                <a:r>
                  <a:rPr lang="en-US" sz="3200" dirty="0"/>
                  <a:t> </a:t>
                </a:r>
                <a:r>
                  <a:rPr lang="en-US" sz="3200" dirty="0" err="1"/>
                  <a:t>sản</a:t>
                </a:r>
                <a:r>
                  <a:rPr lang="en-US" sz="3200" dirty="0"/>
                  <a:t> </a:t>
                </a:r>
                <a:r>
                  <a:rPr lang="en-US" sz="3200" dirty="0" err="1"/>
                  <a:t>xuất</a:t>
                </a:r>
                <a:r>
                  <a:rPr lang="en-US" sz="3200" dirty="0"/>
                  <a:t> </a:t>
                </a:r>
                <a14:m>
                  <m:oMath xmlns:m="http://schemas.openxmlformats.org/officeDocument/2006/math">
                    <m:r>
                      <a:rPr lang="en-US" sz="3200" i="1" dirty="0">
                        <a:latin typeface="Cambria Math" panose="02040503050406030204" pitchFamily="18" charset="0"/>
                      </a:rPr>
                      <m:t>{</m:t>
                    </m:r>
                    <m:r>
                      <a:rPr lang="en-US" sz="3200" i="1" dirty="0" err="1">
                        <a:latin typeface="Cambria Math" panose="02040503050406030204" pitchFamily="18" charset="0"/>
                      </a:rPr>
                      <m:t>𝑆</m:t>
                    </m:r>
                    <m:r>
                      <a:rPr lang="en-US" sz="3200" i="1" dirty="0">
                        <a:latin typeface="Cambria Math" panose="02040503050406030204" pitchFamily="18" charset="0"/>
                      </a:rPr>
                      <m:t>→</m:t>
                    </m:r>
                    <m:r>
                      <a:rPr lang="en-US" sz="3200" i="1" dirty="0" err="1">
                        <a:latin typeface="Cambria Math" panose="02040503050406030204" pitchFamily="18" charset="0"/>
                        <a:sym typeface="Wingdings" panose="05000000000000000000" pitchFamily="2" charset="2"/>
                      </a:rPr>
                      <m:t>𝑎𝑆</m:t>
                    </m:r>
                    <m:r>
                      <a:rPr lang="en-US" sz="3200" i="1" dirty="0">
                        <a:latin typeface="Cambria Math" panose="02040503050406030204" pitchFamily="18" charset="0"/>
                        <a:sym typeface="Wingdings" panose="05000000000000000000" pitchFamily="2" charset="2"/>
                      </a:rPr>
                      <m:t>, </m:t>
                    </m:r>
                    <m:r>
                      <a:rPr lang="en-US" sz="3200" i="1" dirty="0" err="1">
                        <a:latin typeface="Cambria Math" panose="02040503050406030204" pitchFamily="18" charset="0"/>
                      </a:rPr>
                      <m:t>𝑆</m:t>
                    </m:r>
                    <m:r>
                      <a:rPr lang="en-US" sz="3200" i="1" dirty="0">
                        <a:latin typeface="Cambria Math" panose="02040503050406030204" pitchFamily="18" charset="0"/>
                      </a:rPr>
                      <m:t>→</m:t>
                    </m:r>
                    <m:r>
                      <a:rPr lang="en-US" sz="3200" i="1" dirty="0" err="1">
                        <a:latin typeface="Cambria Math" panose="02040503050406030204" pitchFamily="18" charset="0"/>
                        <a:sym typeface="Wingdings" panose="05000000000000000000" pitchFamily="2" charset="2"/>
                      </a:rPr>
                      <m:t>𝑆</m:t>
                    </m:r>
                    <m:r>
                      <a:rPr lang="en-US" sz="3200" i="1" dirty="0" smtClean="0">
                        <a:latin typeface="Cambria Math" panose="02040503050406030204" pitchFamily="18" charset="0"/>
                        <a:sym typeface="Wingdings" panose="05000000000000000000" pitchFamily="2" charset="2"/>
                      </a:rPr>
                      <m:t>𝑏</m:t>
                    </m:r>
                    <m:r>
                      <a:rPr lang="en-US" sz="3200" i="1" dirty="0">
                        <a:latin typeface="Cambria Math" panose="02040503050406030204" pitchFamily="18" charset="0"/>
                        <a:sym typeface="Wingdings" panose="05000000000000000000" pitchFamily="2" charset="2"/>
                      </a:rPr>
                      <m:t>, </m:t>
                    </m:r>
                    <m:r>
                      <a:rPr lang="en-US" sz="3200" i="1" dirty="0">
                        <a:latin typeface="Cambria Math" panose="02040503050406030204" pitchFamily="18" charset="0"/>
                        <a:sym typeface="Wingdings" panose="05000000000000000000" pitchFamily="2" charset="2"/>
                      </a:rPr>
                      <m:t>𝑆</m:t>
                    </m:r>
                    <m:r>
                      <a:rPr lang="en-US" sz="3200" i="1" dirty="0">
                        <a:latin typeface="Cambria Math" panose="02040503050406030204" pitchFamily="18" charset="0"/>
                        <a:sym typeface="Wingdings" panose="05000000000000000000" pitchFamily="2" charset="2"/>
                      </a:rPr>
                      <m:t>→</m:t>
                    </m:r>
                    <m:r>
                      <a:rPr lang="en-US" sz="3200" i="1" dirty="0" smtClean="0">
                        <a:latin typeface="Cambria Math" panose="02040503050406030204" pitchFamily="18" charset="0"/>
                        <a:sym typeface="Wingdings" panose="05000000000000000000" pitchFamily="2" charset="2"/>
                      </a:rPr>
                      <m:t>𝜆</m:t>
                    </m:r>
                    <m:r>
                      <a:rPr lang="en-US" sz="3200" i="1" dirty="0">
                        <a:latin typeface="Cambria Math" panose="02040503050406030204" pitchFamily="18" charset="0"/>
                        <a:sym typeface="Wingdings" panose="05000000000000000000" pitchFamily="2" charset="2"/>
                      </a:rPr>
                      <m:t>}</m:t>
                    </m:r>
                  </m:oMath>
                </a14:m>
                <a:r>
                  <a:rPr lang="en-US" sz="3200" dirty="0">
                    <a:sym typeface="Symbol" panose="05050102010706020507" pitchFamily="18" charset="2"/>
                  </a:rPr>
                  <a:t>, </a:t>
                </a:r>
                <a:r>
                  <a:rPr lang="en-US" sz="3200" dirty="0"/>
                  <a:t>xác </a:t>
                </a:r>
                <a:r>
                  <a:rPr lang="en-US" sz="3200" dirty="0" err="1"/>
                  <a:t>định</a:t>
                </a:r>
                <a:r>
                  <a:rPr lang="en-US" sz="3200" dirty="0"/>
                  <a:t> </a:t>
                </a:r>
                <a14:m>
                  <m:oMath xmlns:m="http://schemas.openxmlformats.org/officeDocument/2006/math">
                    <m:r>
                      <a:rPr lang="en-US" sz="3200" i="1">
                        <a:latin typeface="Cambria Math" panose="02040503050406030204" pitchFamily="18" charset="0"/>
                      </a:rPr>
                      <m:t>𝐿</m:t>
                    </m:r>
                    <m:r>
                      <a:rPr lang="en-US" sz="3200" i="1">
                        <a:latin typeface="Cambria Math" panose="02040503050406030204" pitchFamily="18" charset="0"/>
                      </a:rPr>
                      <m:t>(</m:t>
                    </m:r>
                    <m:r>
                      <a:rPr lang="en-US" sz="3200" i="1">
                        <a:latin typeface="Cambria Math" panose="02040503050406030204" pitchFamily="18" charset="0"/>
                      </a:rPr>
                      <m:t>𝐺</m:t>
                    </m:r>
                    <m:r>
                      <a:rPr lang="en-US" sz="3200" i="1">
                        <a:latin typeface="Cambria Math" panose="02040503050406030204" pitchFamily="18" charset="0"/>
                      </a:rPr>
                      <m:t>)</m:t>
                    </m:r>
                  </m:oMath>
                </a14:m>
                <a:br>
                  <a:rPr lang="en-US" sz="3200" dirty="0"/>
                </a:br>
                <a:endParaRPr lang="en-US" sz="3200" dirty="0"/>
              </a:p>
            </p:txBody>
          </p:sp>
        </mc:Choice>
        <mc:Fallback xmlns="">
          <p:sp>
            <p:nvSpPr>
              <p:cNvPr id="5" name="Title 1">
                <a:extLst>
                  <a:ext uri="{FF2B5EF4-FFF2-40B4-BE49-F238E27FC236}">
                    <a16:creationId xmlns:a16="http://schemas.microsoft.com/office/drawing/2014/main" id="{D9EBDF19-AC6F-4172-8436-F9E36D1A4FB8}"/>
                  </a:ext>
                </a:extLst>
              </p:cNvPr>
              <p:cNvSpPr txBox="1">
                <a:spLocks noRot="1" noChangeAspect="1" noMove="1" noResize="1" noEditPoints="1" noAdjustHandles="1" noChangeArrowheads="1" noChangeShapeType="1" noTextEdit="1"/>
              </p:cNvSpPr>
              <p:nvPr/>
            </p:nvSpPr>
            <p:spPr>
              <a:xfrm>
                <a:off x="838200" y="3156751"/>
                <a:ext cx="10515600" cy="2691584"/>
              </a:xfrm>
              <a:prstGeom prst="rect">
                <a:avLst/>
              </a:prstGeom>
              <a:blipFill>
                <a:blip r:embed="rId3"/>
                <a:stretch>
                  <a:fillRect l="-1507" r="-580"/>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4EBD9797-9F76-4A12-BD5D-6C9183BF9BB7}"/>
              </a:ext>
            </a:extLst>
          </p:cNvPr>
          <p:cNvSpPr txBox="1"/>
          <p:nvPr/>
        </p:nvSpPr>
        <p:spPr>
          <a:xfrm>
            <a:off x="838200" y="2046966"/>
            <a:ext cx="3057247" cy="1754326"/>
          </a:xfrm>
          <a:prstGeom prst="rect">
            <a:avLst/>
          </a:prstGeom>
          <a:noFill/>
        </p:spPr>
        <p:txBody>
          <a:bodyPr wrap="none" rtlCol="0">
            <a:spAutoFit/>
          </a:bodyPr>
          <a:lstStyle/>
          <a:p>
            <a:r>
              <a:rPr lang="en-US" dirty="0"/>
              <a:t>S-&gt;</a:t>
            </a:r>
            <a:r>
              <a:rPr lang="en-US" dirty="0" err="1"/>
              <a:t>aS</a:t>
            </a:r>
            <a:r>
              <a:rPr lang="en-US" dirty="0"/>
              <a:t>-&gt;</a:t>
            </a:r>
            <a:r>
              <a:rPr lang="en-US" dirty="0" err="1"/>
              <a:t>aaS</a:t>
            </a:r>
            <a:r>
              <a:rPr lang="en-US" dirty="0"/>
              <a:t> </a:t>
            </a:r>
            <a:r>
              <a:rPr lang="en-US" dirty="0" err="1"/>
              <a:t>hoặc</a:t>
            </a:r>
            <a:r>
              <a:rPr lang="en-US" dirty="0"/>
              <a:t> </a:t>
            </a:r>
            <a:r>
              <a:rPr lang="en-US" dirty="0" err="1"/>
              <a:t>abS</a:t>
            </a:r>
            <a:endParaRPr lang="en-US" dirty="0"/>
          </a:p>
          <a:p>
            <a:pPr marL="285750" indent="-285750">
              <a:buFontTx/>
              <a:buChar char="-"/>
            </a:pPr>
            <a:r>
              <a:rPr lang="en-US" dirty="0" err="1"/>
              <a:t>aaS</a:t>
            </a:r>
            <a:r>
              <a:rPr lang="en-US" dirty="0"/>
              <a:t> -&gt; </a:t>
            </a:r>
            <a:r>
              <a:rPr lang="en-US" dirty="0" err="1"/>
              <a:t>aaaS</a:t>
            </a:r>
            <a:r>
              <a:rPr lang="en-US" dirty="0"/>
              <a:t> </a:t>
            </a:r>
            <a:r>
              <a:rPr lang="en-US" dirty="0" err="1"/>
              <a:t>hoặc</a:t>
            </a:r>
            <a:r>
              <a:rPr lang="en-US" dirty="0"/>
              <a:t> </a:t>
            </a:r>
            <a:r>
              <a:rPr lang="en-US" dirty="0" err="1"/>
              <a:t>abbS</a:t>
            </a:r>
            <a:endParaRPr lang="en-US" dirty="0"/>
          </a:p>
          <a:p>
            <a:pPr marL="285750" indent="-285750">
              <a:buFontTx/>
              <a:buChar char="-"/>
            </a:pPr>
            <a:r>
              <a:rPr lang="en-US" dirty="0" err="1"/>
              <a:t>abS</a:t>
            </a:r>
            <a:r>
              <a:rPr lang="en-US" dirty="0"/>
              <a:t> -&gt; </a:t>
            </a:r>
            <a:r>
              <a:rPr lang="en-US" dirty="0" err="1"/>
              <a:t>abaS</a:t>
            </a:r>
            <a:r>
              <a:rPr lang="en-US" dirty="0"/>
              <a:t> </a:t>
            </a:r>
            <a:r>
              <a:rPr lang="en-US" dirty="0" err="1"/>
              <a:t>hoặc</a:t>
            </a:r>
            <a:r>
              <a:rPr lang="en-US" dirty="0"/>
              <a:t> </a:t>
            </a:r>
            <a:r>
              <a:rPr lang="en-US" dirty="0" err="1"/>
              <a:t>abbS</a:t>
            </a:r>
            <a:endParaRPr lang="en-US" dirty="0"/>
          </a:p>
          <a:p>
            <a:pPr marL="285750" indent="-285750">
              <a:buFontTx/>
              <a:buChar char="-"/>
            </a:pPr>
            <a:r>
              <a:rPr lang="en-US" dirty="0" err="1"/>
              <a:t>aaaS</a:t>
            </a:r>
            <a:r>
              <a:rPr lang="en-US" dirty="0"/>
              <a:t> -&gt; </a:t>
            </a:r>
            <a:r>
              <a:rPr lang="en-US" dirty="0" err="1"/>
              <a:t>aaaaS</a:t>
            </a:r>
            <a:r>
              <a:rPr lang="en-US" dirty="0"/>
              <a:t> </a:t>
            </a:r>
            <a:r>
              <a:rPr lang="en-US" dirty="0" err="1"/>
              <a:t>hoặc</a:t>
            </a:r>
            <a:r>
              <a:rPr lang="en-US" dirty="0"/>
              <a:t> </a:t>
            </a:r>
            <a:r>
              <a:rPr lang="en-US" dirty="0" err="1"/>
              <a:t>aaabS</a:t>
            </a:r>
            <a:endParaRPr lang="en-US" dirty="0"/>
          </a:p>
          <a:p>
            <a:pPr marL="285750" indent="-285750">
              <a:buFontTx/>
              <a:buChar char="-"/>
            </a:pPr>
            <a:r>
              <a:rPr lang="en-CA" dirty="0" err="1"/>
              <a:t>abaS</a:t>
            </a:r>
            <a:r>
              <a:rPr lang="en-CA" dirty="0"/>
              <a:t> -&gt; </a:t>
            </a:r>
            <a:r>
              <a:rPr lang="en-CA" dirty="0" err="1"/>
              <a:t>abaaS</a:t>
            </a:r>
            <a:r>
              <a:rPr lang="en-CA" dirty="0"/>
              <a:t> </a:t>
            </a:r>
            <a:r>
              <a:rPr lang="en-CA" dirty="0" err="1"/>
              <a:t>hoặc</a:t>
            </a:r>
            <a:r>
              <a:rPr lang="en-CA" dirty="0"/>
              <a:t> </a:t>
            </a:r>
            <a:r>
              <a:rPr lang="en-CA" dirty="0" err="1"/>
              <a:t>ababS</a:t>
            </a:r>
            <a:endParaRPr lang="en-CA" dirty="0"/>
          </a:p>
          <a:p>
            <a:pPr marL="285750" indent="-285750">
              <a:buFontTx/>
              <a:buChar char="-"/>
            </a:pPr>
            <a:r>
              <a:rPr lang="en-CA" dirty="0" err="1"/>
              <a:t>abbS</a:t>
            </a:r>
            <a:r>
              <a:rPr lang="en-CA" dirty="0"/>
              <a:t> -&gt; </a:t>
            </a:r>
            <a:r>
              <a:rPr lang="en-CA" dirty="0" err="1"/>
              <a:t>abbaS</a:t>
            </a:r>
            <a:r>
              <a:rPr lang="en-CA" dirty="0"/>
              <a:t> </a:t>
            </a:r>
            <a:r>
              <a:rPr lang="en-CA" dirty="0" err="1"/>
              <a:t>hoặc</a:t>
            </a:r>
            <a:r>
              <a:rPr lang="en-CA" dirty="0"/>
              <a:t> </a:t>
            </a:r>
            <a:r>
              <a:rPr lang="en-CA" dirty="0" err="1"/>
              <a:t>abbbbS</a:t>
            </a:r>
            <a:endParaRPr lang="en-CA" dirty="0"/>
          </a:p>
        </p:txBody>
      </p:sp>
      <p:sp>
        <p:nvSpPr>
          <p:cNvPr id="8" name="TextBox 7">
            <a:extLst>
              <a:ext uri="{FF2B5EF4-FFF2-40B4-BE49-F238E27FC236}">
                <a16:creationId xmlns:a16="http://schemas.microsoft.com/office/drawing/2014/main" id="{973C62E8-E49A-4B44-92F6-322AABBCFCA5}"/>
              </a:ext>
            </a:extLst>
          </p:cNvPr>
          <p:cNvSpPr txBox="1"/>
          <p:nvPr/>
        </p:nvSpPr>
        <p:spPr>
          <a:xfrm>
            <a:off x="4198767" y="2046966"/>
            <a:ext cx="3090911" cy="1754326"/>
          </a:xfrm>
          <a:prstGeom prst="rect">
            <a:avLst/>
          </a:prstGeom>
          <a:noFill/>
        </p:spPr>
        <p:txBody>
          <a:bodyPr wrap="none" rtlCol="0">
            <a:spAutoFit/>
          </a:bodyPr>
          <a:lstStyle/>
          <a:p>
            <a:r>
              <a:rPr lang="en-US" dirty="0"/>
              <a:t>S-&gt;</a:t>
            </a:r>
            <a:r>
              <a:rPr lang="en-US" dirty="0" err="1"/>
              <a:t>bS</a:t>
            </a:r>
            <a:r>
              <a:rPr lang="en-US" dirty="0"/>
              <a:t>-&gt;</a:t>
            </a:r>
            <a:r>
              <a:rPr lang="en-US" dirty="0" err="1"/>
              <a:t>baS</a:t>
            </a:r>
            <a:r>
              <a:rPr lang="en-US" dirty="0"/>
              <a:t> </a:t>
            </a:r>
            <a:r>
              <a:rPr lang="en-US" dirty="0" err="1"/>
              <a:t>hoặc</a:t>
            </a:r>
            <a:r>
              <a:rPr lang="en-US" dirty="0"/>
              <a:t> </a:t>
            </a:r>
            <a:r>
              <a:rPr lang="en-US" dirty="0" err="1"/>
              <a:t>bbS</a:t>
            </a:r>
            <a:endParaRPr lang="en-US" dirty="0"/>
          </a:p>
          <a:p>
            <a:pPr marL="285750" indent="-285750">
              <a:buFontTx/>
              <a:buChar char="-"/>
            </a:pPr>
            <a:r>
              <a:rPr lang="en-US" dirty="0" err="1"/>
              <a:t>baS</a:t>
            </a:r>
            <a:r>
              <a:rPr lang="en-US" dirty="0"/>
              <a:t> -&gt; </a:t>
            </a:r>
            <a:r>
              <a:rPr lang="en-US" dirty="0" err="1"/>
              <a:t>baaS</a:t>
            </a:r>
            <a:r>
              <a:rPr lang="en-US" dirty="0"/>
              <a:t> </a:t>
            </a:r>
            <a:r>
              <a:rPr lang="en-US" dirty="0" err="1"/>
              <a:t>hoặc</a:t>
            </a:r>
            <a:r>
              <a:rPr lang="en-US" dirty="0"/>
              <a:t> </a:t>
            </a:r>
            <a:r>
              <a:rPr lang="en-US" dirty="0" err="1"/>
              <a:t>bbbS</a:t>
            </a:r>
            <a:endParaRPr lang="en-US" dirty="0"/>
          </a:p>
          <a:p>
            <a:pPr marL="285750" indent="-285750">
              <a:buFontTx/>
              <a:buChar char="-"/>
            </a:pPr>
            <a:r>
              <a:rPr lang="en-US" dirty="0" err="1"/>
              <a:t>bbS</a:t>
            </a:r>
            <a:r>
              <a:rPr lang="en-US" dirty="0"/>
              <a:t> -&gt; </a:t>
            </a:r>
            <a:r>
              <a:rPr lang="en-US" dirty="0" err="1"/>
              <a:t>bbaS</a:t>
            </a:r>
            <a:r>
              <a:rPr lang="en-US" dirty="0"/>
              <a:t> </a:t>
            </a:r>
            <a:r>
              <a:rPr lang="en-US" dirty="0" err="1"/>
              <a:t>hoặc</a:t>
            </a:r>
            <a:r>
              <a:rPr lang="en-US" dirty="0"/>
              <a:t> </a:t>
            </a:r>
            <a:r>
              <a:rPr lang="en-US" dirty="0" err="1"/>
              <a:t>bbbS</a:t>
            </a:r>
            <a:endParaRPr lang="en-US" dirty="0"/>
          </a:p>
          <a:p>
            <a:pPr marL="285750" indent="-285750">
              <a:buFontTx/>
              <a:buChar char="-"/>
            </a:pPr>
            <a:r>
              <a:rPr lang="en-US" dirty="0" err="1"/>
              <a:t>baaS</a:t>
            </a:r>
            <a:r>
              <a:rPr lang="en-US" dirty="0"/>
              <a:t> -&gt; </a:t>
            </a:r>
            <a:r>
              <a:rPr lang="en-US" dirty="0" err="1"/>
              <a:t>baaaS</a:t>
            </a:r>
            <a:r>
              <a:rPr lang="en-US" dirty="0"/>
              <a:t> </a:t>
            </a:r>
            <a:r>
              <a:rPr lang="en-US" dirty="0" err="1"/>
              <a:t>hoặc</a:t>
            </a:r>
            <a:r>
              <a:rPr lang="en-US" dirty="0"/>
              <a:t> </a:t>
            </a:r>
            <a:r>
              <a:rPr lang="en-US" dirty="0" err="1"/>
              <a:t>baabS</a:t>
            </a:r>
            <a:endParaRPr lang="en-US" dirty="0"/>
          </a:p>
          <a:p>
            <a:pPr marL="285750" indent="-285750">
              <a:buFontTx/>
              <a:buChar char="-"/>
            </a:pPr>
            <a:r>
              <a:rPr lang="en-CA" dirty="0" err="1"/>
              <a:t>bbaS</a:t>
            </a:r>
            <a:r>
              <a:rPr lang="en-CA" dirty="0"/>
              <a:t> -&gt; </a:t>
            </a:r>
            <a:r>
              <a:rPr lang="en-CA" dirty="0" err="1"/>
              <a:t>bbaaS</a:t>
            </a:r>
            <a:r>
              <a:rPr lang="en-CA" dirty="0"/>
              <a:t> </a:t>
            </a:r>
            <a:r>
              <a:rPr lang="en-CA" dirty="0" err="1"/>
              <a:t>hoặc</a:t>
            </a:r>
            <a:r>
              <a:rPr lang="en-CA" dirty="0"/>
              <a:t> </a:t>
            </a:r>
            <a:r>
              <a:rPr lang="en-CA" dirty="0" err="1"/>
              <a:t>bbabS</a:t>
            </a:r>
            <a:endParaRPr lang="en-CA" dirty="0"/>
          </a:p>
          <a:p>
            <a:pPr marL="285750" indent="-285750">
              <a:buFontTx/>
              <a:buChar char="-"/>
            </a:pPr>
            <a:r>
              <a:rPr lang="en-CA" dirty="0" err="1"/>
              <a:t>bbbS</a:t>
            </a:r>
            <a:r>
              <a:rPr lang="en-CA" dirty="0"/>
              <a:t> -&gt; </a:t>
            </a:r>
            <a:r>
              <a:rPr lang="en-CA" dirty="0" err="1"/>
              <a:t>bbbaS</a:t>
            </a:r>
            <a:r>
              <a:rPr lang="en-CA" dirty="0"/>
              <a:t> </a:t>
            </a:r>
            <a:r>
              <a:rPr lang="en-CA" dirty="0" err="1"/>
              <a:t>hoặc</a:t>
            </a:r>
            <a:r>
              <a:rPr lang="en-CA" dirty="0"/>
              <a:t> </a:t>
            </a:r>
            <a:r>
              <a:rPr lang="en-CA" dirty="0" err="1"/>
              <a:t>bbbbbS</a:t>
            </a:r>
            <a:endParaRPr lang="en-CA" dirty="0"/>
          </a:p>
        </p:txBody>
      </p:sp>
      <p:sp>
        <p:nvSpPr>
          <p:cNvPr id="9" name="TextBox 8">
            <a:extLst>
              <a:ext uri="{FF2B5EF4-FFF2-40B4-BE49-F238E27FC236}">
                <a16:creationId xmlns:a16="http://schemas.microsoft.com/office/drawing/2014/main" id="{17CBEE7F-13C5-4591-B3E5-813F27EA8A6A}"/>
              </a:ext>
            </a:extLst>
          </p:cNvPr>
          <p:cNvSpPr txBox="1"/>
          <p:nvPr/>
        </p:nvSpPr>
        <p:spPr>
          <a:xfrm>
            <a:off x="7572652" y="2281561"/>
            <a:ext cx="3090911" cy="369332"/>
          </a:xfrm>
          <a:prstGeom prst="rect">
            <a:avLst/>
          </a:prstGeom>
          <a:noFill/>
        </p:spPr>
        <p:txBody>
          <a:bodyPr wrap="square" rtlCol="0">
            <a:spAutoFit/>
          </a:bodyPr>
          <a:lstStyle/>
          <a:p>
            <a:r>
              <a:rPr lang="en-US" dirty="0"/>
              <a:t>L(G):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chứa</a:t>
            </a:r>
            <a:r>
              <a:rPr lang="en-US" dirty="0"/>
              <a:t> a </a:t>
            </a:r>
            <a:r>
              <a:rPr lang="en-US" dirty="0" err="1"/>
              <a:t>và</a:t>
            </a:r>
            <a:r>
              <a:rPr lang="en-US" dirty="0"/>
              <a:t> b</a:t>
            </a:r>
            <a:endParaRPr lang="en-CA" dirty="0"/>
          </a:p>
        </p:txBody>
      </p:sp>
      <p:sp>
        <p:nvSpPr>
          <p:cNvPr id="10" name="TextBox 9">
            <a:extLst>
              <a:ext uri="{FF2B5EF4-FFF2-40B4-BE49-F238E27FC236}">
                <a16:creationId xmlns:a16="http://schemas.microsoft.com/office/drawing/2014/main" id="{CED0FF7D-17A8-465D-AF62-555334EAD5CD}"/>
              </a:ext>
            </a:extLst>
          </p:cNvPr>
          <p:cNvSpPr txBox="1"/>
          <p:nvPr/>
        </p:nvSpPr>
        <p:spPr>
          <a:xfrm>
            <a:off x="838200" y="4900474"/>
            <a:ext cx="3506680" cy="1477328"/>
          </a:xfrm>
          <a:prstGeom prst="rect">
            <a:avLst/>
          </a:prstGeom>
          <a:noFill/>
        </p:spPr>
        <p:txBody>
          <a:bodyPr wrap="square" rtlCol="0">
            <a:spAutoFit/>
          </a:bodyPr>
          <a:lstStyle/>
          <a:p>
            <a:r>
              <a:rPr lang="en-US" dirty="0"/>
              <a:t>S-&gt;</a:t>
            </a:r>
            <a:r>
              <a:rPr lang="en-US" dirty="0" err="1"/>
              <a:t>aS</a:t>
            </a:r>
            <a:r>
              <a:rPr lang="en-US" dirty="0"/>
              <a:t>-&gt; </a:t>
            </a:r>
            <a:r>
              <a:rPr lang="en-US" dirty="0" err="1"/>
              <a:t>aaS</a:t>
            </a:r>
            <a:r>
              <a:rPr lang="en-US" dirty="0"/>
              <a:t> </a:t>
            </a:r>
            <a:r>
              <a:rPr lang="en-US" dirty="0" err="1"/>
              <a:t>hoặc</a:t>
            </a:r>
            <a:r>
              <a:rPr lang="en-US" dirty="0"/>
              <a:t> </a:t>
            </a:r>
            <a:r>
              <a:rPr lang="en-US" dirty="0" err="1"/>
              <a:t>aSb</a:t>
            </a:r>
            <a:endParaRPr lang="en-US" dirty="0"/>
          </a:p>
          <a:p>
            <a:pPr marL="285750" indent="-285750">
              <a:buFontTx/>
              <a:buChar char="-"/>
            </a:pPr>
            <a:r>
              <a:rPr lang="en-US" dirty="0" err="1"/>
              <a:t>aaS</a:t>
            </a:r>
            <a:r>
              <a:rPr lang="en-US" dirty="0"/>
              <a:t>-&gt;</a:t>
            </a:r>
            <a:r>
              <a:rPr lang="en-US" dirty="0" err="1"/>
              <a:t>aaaS</a:t>
            </a:r>
            <a:r>
              <a:rPr lang="en-US" dirty="0"/>
              <a:t> </a:t>
            </a:r>
            <a:r>
              <a:rPr lang="en-US" dirty="0" err="1"/>
              <a:t>hoặc</a:t>
            </a:r>
            <a:r>
              <a:rPr lang="en-US" dirty="0"/>
              <a:t> </a:t>
            </a:r>
            <a:r>
              <a:rPr lang="en-US" dirty="0" err="1"/>
              <a:t>aaSb</a:t>
            </a:r>
            <a:endParaRPr lang="en-US" dirty="0"/>
          </a:p>
          <a:p>
            <a:pPr marL="285750" indent="-285750">
              <a:buFontTx/>
              <a:buChar char="-"/>
            </a:pPr>
            <a:r>
              <a:rPr lang="en-US" dirty="0" err="1"/>
              <a:t>aSb</a:t>
            </a:r>
            <a:r>
              <a:rPr lang="en-US" dirty="0"/>
              <a:t>-&gt;</a:t>
            </a:r>
            <a:r>
              <a:rPr lang="en-US" dirty="0" err="1"/>
              <a:t>aaSb</a:t>
            </a:r>
            <a:r>
              <a:rPr lang="en-US" dirty="0"/>
              <a:t> </a:t>
            </a:r>
            <a:r>
              <a:rPr lang="en-US" dirty="0" err="1"/>
              <a:t>hoặc</a:t>
            </a:r>
            <a:r>
              <a:rPr lang="en-US" dirty="0"/>
              <a:t> </a:t>
            </a:r>
            <a:r>
              <a:rPr lang="en-US" dirty="0" err="1"/>
              <a:t>aSbb</a:t>
            </a:r>
            <a:endParaRPr lang="en-US" dirty="0"/>
          </a:p>
          <a:p>
            <a:pPr marL="285750" indent="-285750">
              <a:buFontTx/>
              <a:buChar char="-"/>
            </a:pPr>
            <a:r>
              <a:rPr lang="en-US" dirty="0" err="1"/>
              <a:t>aaaS</a:t>
            </a:r>
            <a:r>
              <a:rPr lang="en-US" dirty="0"/>
              <a:t>-&gt;</a:t>
            </a:r>
            <a:r>
              <a:rPr lang="en-US" dirty="0" err="1"/>
              <a:t>aaaaS</a:t>
            </a:r>
            <a:r>
              <a:rPr lang="en-US" dirty="0"/>
              <a:t> </a:t>
            </a:r>
            <a:r>
              <a:rPr lang="en-US" dirty="0" err="1"/>
              <a:t>hoặc</a:t>
            </a:r>
            <a:r>
              <a:rPr lang="en-US" dirty="0"/>
              <a:t> </a:t>
            </a:r>
            <a:r>
              <a:rPr lang="en-US" dirty="0" err="1"/>
              <a:t>aaaSb</a:t>
            </a:r>
            <a:endParaRPr lang="en-US" dirty="0"/>
          </a:p>
          <a:p>
            <a:pPr marL="285750" indent="-285750">
              <a:buFontTx/>
              <a:buChar char="-"/>
            </a:pPr>
            <a:r>
              <a:rPr lang="en-US" dirty="0" err="1"/>
              <a:t>aaSb</a:t>
            </a:r>
            <a:r>
              <a:rPr lang="en-US" dirty="0"/>
              <a:t>-&gt;</a:t>
            </a:r>
            <a:r>
              <a:rPr lang="en-US" dirty="0" err="1"/>
              <a:t>aaaSb</a:t>
            </a:r>
            <a:r>
              <a:rPr lang="en-US" dirty="0"/>
              <a:t> </a:t>
            </a:r>
            <a:r>
              <a:rPr lang="en-US" dirty="0" err="1"/>
              <a:t>hoặc</a:t>
            </a:r>
            <a:r>
              <a:rPr lang="en-US" dirty="0"/>
              <a:t> </a:t>
            </a:r>
            <a:r>
              <a:rPr lang="en-US" dirty="0" err="1"/>
              <a:t>aaSbb</a:t>
            </a:r>
            <a:endParaRPr lang="en-CA" dirty="0"/>
          </a:p>
        </p:txBody>
      </p:sp>
      <p:sp>
        <p:nvSpPr>
          <p:cNvPr id="11" name="TextBox 10">
            <a:extLst>
              <a:ext uri="{FF2B5EF4-FFF2-40B4-BE49-F238E27FC236}">
                <a16:creationId xmlns:a16="http://schemas.microsoft.com/office/drawing/2014/main" id="{334593CF-F4A8-4F89-9505-16F7AD9310A7}"/>
              </a:ext>
            </a:extLst>
          </p:cNvPr>
          <p:cNvSpPr txBox="1"/>
          <p:nvPr/>
        </p:nvSpPr>
        <p:spPr>
          <a:xfrm>
            <a:off x="4438835" y="5454472"/>
            <a:ext cx="4492101" cy="369332"/>
          </a:xfrm>
          <a:prstGeom prst="rect">
            <a:avLst/>
          </a:prstGeom>
          <a:noFill/>
        </p:spPr>
        <p:txBody>
          <a:bodyPr wrap="square" rtlCol="0">
            <a:spAutoFit/>
          </a:bodyPr>
          <a:lstStyle/>
          <a:p>
            <a:r>
              <a:rPr lang="en-US" dirty="0"/>
              <a:t>L(G): a…ab….b </a:t>
            </a:r>
            <a:r>
              <a:rPr lang="en-US" dirty="0" err="1"/>
              <a:t>trong</a:t>
            </a:r>
            <a:r>
              <a:rPr lang="en-US" dirty="0"/>
              <a:t> </a:t>
            </a:r>
            <a:r>
              <a:rPr lang="en-US" dirty="0" err="1"/>
              <a:t>đó</a:t>
            </a:r>
            <a:r>
              <a:rPr lang="en-US" dirty="0"/>
              <a:t> a </a:t>
            </a:r>
            <a:r>
              <a:rPr lang="en-US" dirty="0" err="1"/>
              <a:t>luôn</a:t>
            </a:r>
            <a:r>
              <a:rPr lang="en-US" dirty="0"/>
              <a:t> </a:t>
            </a:r>
            <a:r>
              <a:rPr lang="en-US" dirty="0" err="1"/>
              <a:t>đứng</a:t>
            </a:r>
            <a:r>
              <a:rPr lang="en-US" dirty="0"/>
              <a:t> </a:t>
            </a:r>
            <a:r>
              <a:rPr lang="en-US" dirty="0" err="1"/>
              <a:t>trước</a:t>
            </a:r>
            <a:r>
              <a:rPr lang="en-US" dirty="0"/>
              <a:t> b</a:t>
            </a:r>
            <a:endParaRPr lang="en-CA" dirty="0"/>
          </a:p>
        </p:txBody>
      </p:sp>
    </p:spTree>
    <p:extLst>
      <p:ext uri="{BB962C8B-B14F-4D97-AF65-F5344CB8AC3E}">
        <p14:creationId xmlns:p14="http://schemas.microsoft.com/office/powerpoint/2010/main" val="2753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le 1"/>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Tìm</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văn</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phạm</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cấu</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trúc</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sinh</a:t>
            </a:r>
            <a:r>
              <a:rPr lang="en-US" sz="5400" kern="1200" dirty="0">
                <a:solidFill>
                  <a:srgbClr val="FFFFFF"/>
                </a:solidFill>
                <a:latin typeface="+mj-lt"/>
                <a:ea typeface="+mj-ea"/>
                <a:cs typeface="+mj-cs"/>
              </a:rPr>
              <a:t> ra </a:t>
            </a:r>
            <a:r>
              <a:rPr lang="en-US" sz="5400" kern="1200" dirty="0" err="1">
                <a:solidFill>
                  <a:srgbClr val="FFFFFF"/>
                </a:solidFill>
                <a:latin typeface="+mj-lt"/>
                <a:ea typeface="+mj-ea"/>
                <a:cs typeface="+mj-cs"/>
              </a:rPr>
              <a:t>tập</a:t>
            </a:r>
            <a:r>
              <a:rPr lang="en-US" sz="5400" kern="1200" dirty="0">
                <a:solidFill>
                  <a:srgbClr val="FFFFFF"/>
                </a:solidFill>
                <a:latin typeface="+mj-lt"/>
                <a:ea typeface="+mj-ea"/>
                <a:cs typeface="+mj-cs"/>
              </a:rPr>
              <a:t> {0</a:t>
            </a:r>
            <a:r>
              <a:rPr lang="en-US" sz="5400" kern="1200" baseline="30000" dirty="0">
                <a:solidFill>
                  <a:srgbClr val="FFFFFF"/>
                </a:solidFill>
                <a:latin typeface="+mj-lt"/>
                <a:ea typeface="+mj-ea"/>
                <a:cs typeface="+mj-cs"/>
              </a:rPr>
              <a:t>n</a:t>
            </a:r>
            <a:r>
              <a:rPr lang="en-US" sz="5400" kern="1200" dirty="0">
                <a:solidFill>
                  <a:srgbClr val="FFFFFF"/>
                </a:solidFill>
                <a:latin typeface="+mj-lt"/>
                <a:ea typeface="+mj-ea"/>
                <a:cs typeface="+mj-cs"/>
              </a:rPr>
              <a:t>1</a:t>
            </a:r>
            <a:r>
              <a:rPr lang="en-US" sz="5400" kern="1200" baseline="30000" dirty="0">
                <a:solidFill>
                  <a:srgbClr val="FFFFFF"/>
                </a:solidFill>
                <a:latin typeface="+mj-lt"/>
                <a:ea typeface="+mj-ea"/>
                <a:cs typeface="+mj-cs"/>
              </a:rPr>
              <a:t>m</a:t>
            </a:r>
            <a:r>
              <a:rPr lang="en-US" sz="5400" kern="1200" dirty="0">
                <a:solidFill>
                  <a:srgbClr val="FFFFFF"/>
                </a:solidFill>
                <a:latin typeface="+mj-lt"/>
                <a:ea typeface="+mj-ea"/>
                <a:cs typeface="+mj-cs"/>
              </a:rPr>
              <a:t>}</a:t>
            </a:r>
          </a:p>
        </p:txBody>
      </p:sp>
      <p:pic>
        <p:nvPicPr>
          <p:cNvPr id="5" name="Picture 4"/>
          <p:cNvPicPr>
            <a:picLocks noChangeAspect="1"/>
          </p:cNvPicPr>
          <p:nvPr/>
        </p:nvPicPr>
        <p:blipFill>
          <a:blip r:embed="rId2"/>
          <a:stretch>
            <a:fillRect/>
          </a:stretch>
        </p:blipFill>
        <p:spPr>
          <a:xfrm>
            <a:off x="1293026" y="4675743"/>
            <a:ext cx="9633856" cy="939301"/>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AE0CDE-C6B8-405C-A055-25C59FA13534}" type="slidenum">
              <a:rPr lang="en-US">
                <a:solidFill>
                  <a:schemeClr val="tx1">
                    <a:lumMod val="75000"/>
                    <a:lumOff val="25000"/>
                  </a:schemeClr>
                </a:solidFill>
              </a:rPr>
              <a:pPr>
                <a:spcAft>
                  <a:spcPts val="600"/>
                </a:spcAft>
              </a:pPr>
              <a:t>14</a:t>
            </a:fld>
            <a:endParaRPr lang="en-US">
              <a:solidFill>
                <a:schemeClr val="tx1">
                  <a:lumMod val="75000"/>
                  <a:lumOff val="25000"/>
                </a:schemeClr>
              </a:solidFill>
            </a:endParaRPr>
          </a:p>
        </p:txBody>
      </p:sp>
    </p:spTree>
    <p:extLst>
      <p:ext uri="{BB962C8B-B14F-4D97-AF65-F5344CB8AC3E}">
        <p14:creationId xmlns:p14="http://schemas.microsoft.com/office/powerpoint/2010/main" val="107966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27CD12-A6CF-489C-ADCF-17D7E56C7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E48C8E-1009-4750-9630-436223C9E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70ACFF1E-E5E6-43E9-A5B7-33E0BEBD6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C217FABC-C638-4392-847B-1D5D24ACF2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5F4D7986-89F7-4A82-BCE1-D3748FA194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086EDA91-62A8-4A58-8FD1-50579B98CC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D2FE2666-E34E-4114-988D-0D6E0E7EFE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30447EE7-0C29-4B15-AABB-C0C4A8F6A7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D5347D5C-1205-4D74-AA55-A6AC8C781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13696D3F-405F-490D-AF68-9BBDC7DDD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8194048F-FCD0-4944-9723-14BFD0715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F634E52A-02AD-4955-AA3F-8E8935F41F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9E661E3-26F4-4992-B424-91AAE0A006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65FC5C1D-91B5-4EBF-9A3E-BB5DC1E2A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6D39CDA7-D7D3-4FED-B2BA-40464AA42D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F7F716E2-501F-47E8-9626-D9EC5492C1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3074FC5C-533A-4B99-8B9E-ED1C65AE6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00EDCFC2-0B77-4D95-8F8E-DB60A85F2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974CB405-A36B-4456-9DE3-EBE212552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BD84B494-4095-4E61-B65F-34F5C6BC8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33484AA0-BE6E-4F8B-85CF-9C4C750FF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7D38E5F-6E59-41DA-B3CA-6AD28BF642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35" name="Isosceles Triangle 39">
              <a:extLst>
                <a:ext uri="{FF2B5EF4-FFF2-40B4-BE49-F238E27FC236}">
                  <a16:creationId xmlns:a16="http://schemas.microsoft.com/office/drawing/2014/main" id="{9AF9BC5C-44FD-4080-8C54-CC4E5F83FC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A884903-3516-494A-B966-3E7651567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59236" y="3980237"/>
            <a:ext cx="8672295" cy="727748"/>
          </a:xfrm>
        </p:spPr>
        <p:txBody>
          <a:bodyPr vert="horz" lIns="91440" tIns="45720" rIns="91440" bIns="45720" rtlCol="0" anchor="b">
            <a:normAutofit/>
          </a:bodyPr>
          <a:lstStyle/>
          <a:p>
            <a:pPr algn="ctr"/>
            <a:r>
              <a:rPr lang="en-US" sz="3700" kern="1200">
                <a:solidFill>
                  <a:srgbClr val="FFFFFE"/>
                </a:solidFill>
                <a:latin typeface="+mj-lt"/>
                <a:ea typeface="+mj-ea"/>
                <a:cs typeface="+mj-cs"/>
              </a:rPr>
              <a:t>Tìm văn phạm cấu trúc sinh ra tập {0</a:t>
            </a:r>
            <a:r>
              <a:rPr lang="en-US" sz="3700" kern="1200" baseline="30000">
                <a:solidFill>
                  <a:srgbClr val="FFFFFE"/>
                </a:solidFill>
                <a:latin typeface="+mj-lt"/>
                <a:ea typeface="+mj-ea"/>
                <a:cs typeface="+mj-cs"/>
              </a:rPr>
              <a:t>n</a:t>
            </a:r>
            <a:r>
              <a:rPr lang="en-US" sz="3700" kern="1200">
                <a:solidFill>
                  <a:srgbClr val="FFFFFE"/>
                </a:solidFill>
                <a:latin typeface="+mj-lt"/>
                <a:ea typeface="+mj-ea"/>
                <a:cs typeface="+mj-cs"/>
              </a:rPr>
              <a:t>1</a:t>
            </a:r>
            <a:r>
              <a:rPr lang="en-US" sz="3700" kern="1200" baseline="30000">
                <a:solidFill>
                  <a:srgbClr val="FFFFFE"/>
                </a:solidFill>
                <a:latin typeface="+mj-lt"/>
                <a:ea typeface="+mj-ea"/>
                <a:cs typeface="+mj-cs"/>
              </a:rPr>
              <a:t>n</a:t>
            </a:r>
            <a:r>
              <a:rPr lang="en-US" sz="3700" kern="1200">
                <a:solidFill>
                  <a:srgbClr val="FFFFFE"/>
                </a:solidFill>
                <a:latin typeface="+mj-lt"/>
                <a:ea typeface="+mj-ea"/>
                <a:cs typeface="+mj-cs"/>
              </a:rPr>
              <a:t>2</a:t>
            </a:r>
            <a:r>
              <a:rPr lang="en-US" sz="3700" kern="1200" baseline="30000">
                <a:solidFill>
                  <a:srgbClr val="FFFFFE"/>
                </a:solidFill>
                <a:latin typeface="+mj-lt"/>
                <a:ea typeface="+mj-ea"/>
                <a:cs typeface="+mj-cs"/>
              </a:rPr>
              <a:t>n</a:t>
            </a:r>
            <a:r>
              <a:rPr lang="en-US" sz="3700" kern="1200">
                <a:solidFill>
                  <a:srgbClr val="FFFFFE"/>
                </a:solidFill>
                <a:latin typeface="+mj-lt"/>
                <a:ea typeface="+mj-ea"/>
                <a:cs typeface="+mj-cs"/>
              </a:rPr>
              <a:t>}</a:t>
            </a:r>
          </a:p>
        </p:txBody>
      </p:sp>
      <p:sp>
        <p:nvSpPr>
          <p:cNvPr id="4" name="Slide Number Placeholder 3"/>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33AE0CDE-C6B8-405C-A055-25C59FA13534}" type="slidenum">
              <a:rPr lang="en-US" smtClean="0"/>
              <a:pPr>
                <a:spcAft>
                  <a:spcPts val="600"/>
                </a:spcAft>
              </a:pPr>
              <a:t>15</a:t>
            </a:fld>
            <a:endParaRPr lang="en-US"/>
          </a:p>
        </p:txBody>
      </p:sp>
      <p:sp>
        <p:nvSpPr>
          <p:cNvPr id="38" name="Rectangle 37">
            <a:extLst>
              <a:ext uri="{FF2B5EF4-FFF2-40B4-BE49-F238E27FC236}">
                <a16:creationId xmlns:a16="http://schemas.microsoft.com/office/drawing/2014/main" id="{D2019510-1F68-48FE-8C72-905BF5582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032" y="1179555"/>
            <a:ext cx="8850737" cy="262144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letter&#10;&#10;Description automatically generated with medium confidence"/>
          <p:cNvPicPr>
            <a:picLocks noChangeAspect="1"/>
          </p:cNvPicPr>
          <p:nvPr/>
        </p:nvPicPr>
        <p:blipFill>
          <a:blip r:embed="rId2"/>
          <a:stretch>
            <a:fillRect/>
          </a:stretch>
        </p:blipFill>
        <p:spPr>
          <a:xfrm>
            <a:off x="1836387" y="1933627"/>
            <a:ext cx="8513483" cy="1128035"/>
          </a:xfrm>
          <a:prstGeom prst="rect">
            <a:avLst/>
          </a:prstGeom>
          <a:ln w="12700">
            <a:noFill/>
          </a:ln>
        </p:spPr>
      </p:pic>
    </p:spTree>
    <p:extLst>
      <p:ext uri="{BB962C8B-B14F-4D97-AF65-F5344CB8AC3E}">
        <p14:creationId xmlns:p14="http://schemas.microsoft.com/office/powerpoint/2010/main" val="267636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96257" y="422787"/>
            <a:ext cx="6881026" cy="1322887"/>
          </a:xfrm>
        </p:spPr>
        <p:txBody>
          <a:bodyPr>
            <a:normAutofit/>
          </a:bodyPr>
          <a:lstStyle/>
          <a:p>
            <a:r>
              <a:rPr lang="en-US" b="1" dirty="0" err="1"/>
              <a:t>Các</a:t>
            </a:r>
            <a:r>
              <a:rPr lang="en-US" b="1" dirty="0"/>
              <a:t> </a:t>
            </a:r>
            <a:r>
              <a:rPr lang="en-US" b="1" dirty="0" err="1"/>
              <a:t>loại</a:t>
            </a:r>
            <a:r>
              <a:rPr lang="en-US" b="1" dirty="0"/>
              <a:t> </a:t>
            </a:r>
            <a:r>
              <a:rPr lang="en-US" b="1" dirty="0" err="1"/>
              <a:t>văn</a:t>
            </a:r>
            <a:r>
              <a:rPr lang="en-US" b="1" dirty="0"/>
              <a:t> </a:t>
            </a:r>
            <a:r>
              <a:rPr lang="en-US" b="1" dirty="0" err="1"/>
              <a:t>phạm</a:t>
            </a:r>
            <a:r>
              <a:rPr lang="en-US" b="1" dirty="0"/>
              <a:t> </a:t>
            </a:r>
            <a:r>
              <a:rPr lang="en-US" b="1" dirty="0" err="1"/>
              <a:t>cấu</a:t>
            </a:r>
            <a:r>
              <a:rPr lang="en-US" b="1" dirty="0"/>
              <a:t> </a:t>
            </a:r>
            <a:r>
              <a:rPr lang="en-US" b="1" dirty="0" err="1"/>
              <a:t>trúc</a:t>
            </a:r>
            <a:r>
              <a:rPr lang="en-US" b="1" dirty="0"/>
              <a:t> </a:t>
            </a:r>
            <a:r>
              <a:rPr lang="en-US" b="1" dirty="0" err="1"/>
              <a:t>câu</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6257" y="2007289"/>
                <a:ext cx="6573951" cy="3908585"/>
              </a:xfrm>
            </p:spPr>
            <p:txBody>
              <a:bodyPr>
                <a:noAutofit/>
              </a:bodyPr>
              <a:lstStyle/>
              <a:p>
                <a:r>
                  <a:rPr lang="en-US" sz="2000" dirty="0" err="1"/>
                  <a:t>Các</a:t>
                </a:r>
                <a:r>
                  <a:rPr lang="en-US" sz="2000" dirty="0"/>
                  <a:t> </a:t>
                </a:r>
                <a:r>
                  <a:rPr lang="en-US" sz="2000" dirty="0" err="1"/>
                  <a:t>loại</a:t>
                </a:r>
                <a:r>
                  <a:rPr lang="en-US" sz="2000" dirty="0"/>
                  <a:t> </a:t>
                </a:r>
                <a:r>
                  <a:rPr lang="en-US" sz="2000" dirty="0" err="1"/>
                  <a:t>văn</a:t>
                </a:r>
                <a:r>
                  <a:rPr lang="en-US" sz="2000" dirty="0"/>
                  <a:t> </a:t>
                </a:r>
                <a:r>
                  <a:rPr lang="en-US" sz="2000" dirty="0" err="1"/>
                  <a:t>phạm</a:t>
                </a:r>
                <a:r>
                  <a:rPr lang="en-US" sz="2000" dirty="0"/>
                  <a:t> </a:t>
                </a:r>
                <a:r>
                  <a:rPr lang="en-US" sz="2000" dirty="0" err="1"/>
                  <a:t>cấu</a:t>
                </a:r>
                <a:r>
                  <a:rPr lang="en-US" sz="2000" dirty="0"/>
                  <a:t> </a:t>
                </a:r>
                <a:r>
                  <a:rPr lang="en-US" sz="2000" dirty="0" err="1"/>
                  <a:t>trúc</a:t>
                </a:r>
                <a:r>
                  <a:rPr lang="en-US" sz="2000" dirty="0"/>
                  <a:t> </a:t>
                </a:r>
                <a:r>
                  <a:rPr lang="en-US" sz="2000" dirty="0" err="1"/>
                  <a:t>câu</a:t>
                </a:r>
                <a:r>
                  <a:rPr lang="en-US" sz="2000" dirty="0"/>
                  <a:t> </a:t>
                </a:r>
                <a:r>
                  <a:rPr lang="en-US" sz="2000" dirty="0" err="1"/>
                  <a:t>được</a:t>
                </a:r>
                <a:r>
                  <a:rPr lang="en-US" sz="2000" dirty="0"/>
                  <a:t> </a:t>
                </a:r>
                <a:r>
                  <a:rPr lang="en-US" sz="2000" dirty="0" err="1"/>
                  <a:t>phân</a:t>
                </a:r>
                <a:r>
                  <a:rPr lang="en-US" sz="2000" dirty="0"/>
                  <a:t> </a:t>
                </a:r>
                <a:r>
                  <a:rPr lang="en-US" sz="2000" dirty="0" err="1"/>
                  <a:t>loại</a:t>
                </a:r>
                <a:r>
                  <a:rPr lang="en-US" sz="2000" dirty="0"/>
                  <a:t> </a:t>
                </a:r>
                <a:r>
                  <a:rPr lang="en-US" sz="2000" dirty="0" err="1"/>
                  <a:t>theo</a:t>
                </a:r>
                <a:r>
                  <a:rPr lang="en-US" sz="2000" dirty="0"/>
                  <a:t> </a:t>
                </a:r>
                <a:r>
                  <a:rPr lang="en-US" sz="2000" dirty="0" err="1"/>
                  <a:t>các</a:t>
                </a:r>
                <a:r>
                  <a:rPr lang="en-US" sz="2000" dirty="0"/>
                  <a:t> </a:t>
                </a:r>
                <a:r>
                  <a:rPr lang="en-US" sz="2000" dirty="0" err="1"/>
                  <a:t>loại</a:t>
                </a:r>
                <a:r>
                  <a:rPr lang="en-US" sz="2000" dirty="0"/>
                  <a:t> </a:t>
                </a:r>
                <a:r>
                  <a:rPr lang="en-US" sz="2000" dirty="0" err="1"/>
                  <a:t>sản</a:t>
                </a:r>
                <a:r>
                  <a:rPr lang="en-US" sz="2000" dirty="0"/>
                  <a:t> </a:t>
                </a:r>
                <a:r>
                  <a:rPr lang="en-US" sz="2000" dirty="0" err="1"/>
                  <a:t>xuất</a:t>
                </a:r>
                <a:endParaRPr lang="en-US" sz="2000" dirty="0"/>
              </a:p>
              <a:p>
                <a:r>
                  <a:rPr lang="en-US" sz="2000" dirty="0" err="1"/>
                  <a:t>Phân</a:t>
                </a:r>
                <a:r>
                  <a:rPr lang="en-US" sz="2000" dirty="0"/>
                  <a:t> </a:t>
                </a:r>
                <a:r>
                  <a:rPr lang="en-US" sz="2000" dirty="0" err="1"/>
                  <a:t>loại</a:t>
                </a:r>
                <a:r>
                  <a:rPr lang="en-US" sz="2000" dirty="0"/>
                  <a:t> do Chomsky </a:t>
                </a:r>
                <a:r>
                  <a:rPr lang="en-US" sz="2000" dirty="0" err="1"/>
                  <a:t>đưa</a:t>
                </a:r>
                <a:r>
                  <a:rPr lang="en-US" sz="2000" dirty="0"/>
                  <a:t> ra</a:t>
                </a:r>
              </a:p>
              <a:p>
                <a:pPr lvl="1"/>
                <a:r>
                  <a:rPr lang="en-US" sz="2000" dirty="0" err="1"/>
                  <a:t>Văn</a:t>
                </a:r>
                <a:r>
                  <a:rPr lang="en-US" sz="2000" dirty="0"/>
                  <a:t> </a:t>
                </a:r>
                <a:r>
                  <a:rPr lang="en-US" sz="2000" dirty="0" err="1"/>
                  <a:t>phạm</a:t>
                </a:r>
                <a:r>
                  <a:rPr lang="en-US" sz="2000" dirty="0"/>
                  <a:t> </a:t>
                </a:r>
                <a:r>
                  <a:rPr lang="en-US" sz="2000" dirty="0" err="1"/>
                  <a:t>loại</a:t>
                </a:r>
                <a:r>
                  <a:rPr lang="en-US" sz="2000" dirty="0"/>
                  <a:t> 0: </a:t>
                </a:r>
                <a:r>
                  <a:rPr lang="en-US" sz="2000" dirty="0" err="1"/>
                  <a:t>không</a:t>
                </a:r>
                <a:r>
                  <a:rPr lang="en-US" sz="2000" dirty="0"/>
                  <a:t> </a:t>
                </a:r>
                <a:r>
                  <a:rPr lang="en-US" sz="2000" dirty="0" err="1"/>
                  <a:t>có</a:t>
                </a:r>
                <a:r>
                  <a:rPr lang="en-US" sz="2000" dirty="0"/>
                  <a:t> </a:t>
                </a:r>
                <a:r>
                  <a:rPr lang="en-US" sz="2000" dirty="0" err="1"/>
                  <a:t>hạn</a:t>
                </a:r>
                <a:r>
                  <a:rPr lang="en-US" sz="2000" dirty="0"/>
                  <a:t> </a:t>
                </a:r>
                <a:r>
                  <a:rPr lang="en-US" sz="2000" dirty="0" err="1"/>
                  <a:t>chế</a:t>
                </a:r>
                <a:r>
                  <a:rPr lang="en-US" sz="2000" dirty="0"/>
                  <a:t> </a:t>
                </a:r>
                <a:r>
                  <a:rPr lang="en-US" sz="2000" dirty="0" err="1"/>
                  <a:t>nào</a:t>
                </a:r>
                <a:r>
                  <a:rPr lang="en-US" sz="2000" dirty="0"/>
                  <a:t> </a:t>
                </a:r>
                <a:r>
                  <a:rPr lang="en-US" sz="2000" dirty="0" err="1"/>
                  <a:t>đối</a:t>
                </a:r>
                <a:r>
                  <a:rPr lang="en-US" sz="2000" dirty="0"/>
                  <a:t> </a:t>
                </a:r>
                <a:r>
                  <a:rPr lang="en-US" sz="2000" dirty="0" err="1"/>
                  <a:t>với</a:t>
                </a:r>
                <a:r>
                  <a:rPr lang="en-US" sz="2000" dirty="0"/>
                  <a:t> </a:t>
                </a:r>
                <a:r>
                  <a:rPr lang="en-US" sz="2000" dirty="0" err="1"/>
                  <a:t>các</a:t>
                </a:r>
                <a:r>
                  <a:rPr lang="en-US" sz="2000" dirty="0"/>
                  <a:t> </a:t>
                </a:r>
                <a:r>
                  <a:rPr lang="en-US" sz="2000" dirty="0" err="1"/>
                  <a:t>sản</a:t>
                </a:r>
                <a:r>
                  <a:rPr lang="en-US" sz="2000" dirty="0"/>
                  <a:t> </a:t>
                </a:r>
                <a:r>
                  <a:rPr lang="en-US" sz="2000" dirty="0" err="1"/>
                  <a:t>xuất</a:t>
                </a:r>
                <a:endParaRPr lang="en-US" sz="2000" dirty="0"/>
              </a:p>
              <a:p>
                <a:pPr lvl="1"/>
                <a:r>
                  <a:rPr lang="en-US" sz="2000" dirty="0" err="1"/>
                  <a:t>Văn</a:t>
                </a:r>
                <a:r>
                  <a:rPr lang="en-US" sz="2000" dirty="0"/>
                  <a:t> </a:t>
                </a:r>
                <a:r>
                  <a:rPr lang="en-US" sz="2000" dirty="0" err="1"/>
                  <a:t>phạm</a:t>
                </a:r>
                <a:r>
                  <a:rPr lang="en-US" sz="2000" dirty="0"/>
                  <a:t> </a:t>
                </a:r>
                <a:r>
                  <a:rPr lang="en-US" sz="2000" dirty="0" err="1"/>
                  <a:t>loại</a:t>
                </a:r>
                <a:r>
                  <a:rPr lang="en-US" sz="2000" dirty="0"/>
                  <a:t> 1: </a:t>
                </a:r>
                <a:r>
                  <a:rPr lang="en-US" sz="2000" dirty="0" err="1"/>
                  <a:t>chỉ</a:t>
                </a:r>
                <a:r>
                  <a:rPr lang="en-US" sz="2000" dirty="0"/>
                  <a:t> </a:t>
                </a:r>
                <a:r>
                  <a:rPr lang="en-US" sz="2000" dirty="0" err="1"/>
                  <a:t>có</a:t>
                </a:r>
                <a:r>
                  <a:rPr lang="en-US" sz="2000" dirty="0"/>
                  <a:t> </a:t>
                </a:r>
                <a:r>
                  <a:rPr lang="en-US" sz="2000" dirty="0" err="1"/>
                  <a:t>các</a:t>
                </a:r>
                <a:r>
                  <a:rPr lang="en-US" sz="2000" dirty="0"/>
                  <a:t> </a:t>
                </a:r>
                <a:r>
                  <a:rPr lang="en-US" sz="2000" dirty="0" err="1"/>
                  <a:t>dạng</a:t>
                </a:r>
                <a:r>
                  <a:rPr lang="en-US" sz="2000" dirty="0"/>
                  <a:t> </a:t>
                </a:r>
                <a:r>
                  <a:rPr lang="en-US" sz="2000" dirty="0" err="1"/>
                  <a:t>sản</a:t>
                </a:r>
                <a:r>
                  <a:rPr lang="en-US" sz="2000" dirty="0"/>
                  <a:t> </a:t>
                </a:r>
                <a:r>
                  <a:rPr lang="en-US" sz="2000" dirty="0" err="1"/>
                  <a:t>xuất</a:t>
                </a:r>
                <a:r>
                  <a:rPr lang="en-US" sz="2000" dirty="0"/>
                  <a:t> </a:t>
                </a:r>
                <a:r>
                  <a:rPr lang="en-US" sz="2000" dirty="0" err="1"/>
                  <a:t>có</a:t>
                </a:r>
                <a:r>
                  <a:rPr lang="en-US" sz="2000" dirty="0"/>
                  <a:t> </a:t>
                </a:r>
                <a:r>
                  <a:rPr lang="en-US" sz="2000" dirty="0" err="1"/>
                  <a:t>dạng</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2</m:t>
                        </m:r>
                      </m:sub>
                    </m:sSub>
                  </m:oMath>
                </a14:m>
                <a:r>
                  <a:rPr lang="en-US" sz="2000" dirty="0"/>
                  <a:t>, </a:t>
                </a:r>
                <a:r>
                  <a:rPr lang="en-US" sz="2000" dirty="0" err="1"/>
                  <a:t>trong</a:t>
                </a:r>
                <a:r>
                  <a:rPr lang="en-US" sz="2000" dirty="0"/>
                  <a:t> </a:t>
                </a:r>
                <a:r>
                  <a:rPr lang="en-US" sz="2000" dirty="0" err="1"/>
                  <a:t>đó</a:t>
                </a:r>
                <a:r>
                  <a:rPr lang="en-US" sz="2000" dirty="0"/>
                  <a:t> </a:t>
                </a:r>
                <a:r>
                  <a:rPr lang="en-US" sz="2000" dirty="0" err="1"/>
                  <a:t>chiều</a:t>
                </a:r>
                <a:r>
                  <a:rPr lang="en-US" sz="2000" dirty="0"/>
                  <a:t> </a:t>
                </a:r>
                <a:r>
                  <a:rPr lang="en-US" sz="2000" dirty="0" err="1"/>
                  <a:t>dài</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2</m:t>
                        </m:r>
                      </m:sub>
                    </m:sSub>
                  </m:oMath>
                </a14:m>
                <a:r>
                  <a:rPr lang="en-US" sz="2000" dirty="0"/>
                  <a:t> </a:t>
                </a:r>
                <a:r>
                  <a:rPr lang="en-US" sz="2000" dirty="0" err="1"/>
                  <a:t>lớn</a:t>
                </a:r>
                <a:r>
                  <a:rPr lang="en-US" sz="2000" dirty="0"/>
                  <a:t> </a:t>
                </a:r>
                <a:r>
                  <a:rPr lang="en-US" sz="2000" dirty="0" err="1"/>
                  <a:t>hơn</a:t>
                </a:r>
                <a:r>
                  <a:rPr lang="en-US" sz="2000" dirty="0"/>
                  <a:t> </a:t>
                </a:r>
                <a:r>
                  <a:rPr lang="en-US" sz="2000" dirty="0" err="1"/>
                  <a:t>hoặc</a:t>
                </a:r>
                <a:r>
                  <a:rPr lang="en-US" sz="2000" dirty="0"/>
                  <a:t> </a:t>
                </a:r>
                <a:r>
                  <a:rPr lang="en-US" sz="2000" dirty="0" err="1"/>
                  <a:t>bằng</a:t>
                </a:r>
                <a:r>
                  <a:rPr lang="en-US" sz="2000" dirty="0"/>
                  <a:t> </a:t>
                </a:r>
                <a:r>
                  <a:rPr lang="en-US" sz="2000" dirty="0" err="1"/>
                  <a:t>chiều</a:t>
                </a:r>
                <a:r>
                  <a:rPr lang="en-US" sz="2000" dirty="0"/>
                  <a:t> </a:t>
                </a:r>
                <a:r>
                  <a:rPr lang="en-US" sz="2000" dirty="0" err="1"/>
                  <a:t>dài</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1</m:t>
                        </m:r>
                      </m:sub>
                    </m:sSub>
                  </m:oMath>
                </a14:m>
                <a:r>
                  <a:rPr lang="en-US" sz="2000" dirty="0"/>
                  <a:t> </a:t>
                </a:r>
                <a:r>
                  <a:rPr lang="en-US" sz="2000" dirty="0" err="1"/>
                  <a:t>hoặc</a:t>
                </a:r>
                <a:r>
                  <a:rPr lang="en-US" sz="2000" dirty="0"/>
                  <a:t> </a:t>
                </a:r>
                <a:r>
                  <a:rPr lang="en-US" sz="2000" dirty="0" err="1"/>
                  <a:t>có</a:t>
                </a:r>
                <a:r>
                  <a:rPr lang="en-US" sz="2000" dirty="0"/>
                  <a:t> </a:t>
                </a:r>
                <a:r>
                  <a:rPr lang="en-US" sz="2000" dirty="0" err="1"/>
                  <a:t>dạng</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1</m:t>
                        </m:r>
                      </m:sub>
                    </m:sSub>
                    <m:r>
                      <a:rPr lang="en-US" sz="2000" b="0" i="1">
                        <a:latin typeface="Cambria Math" panose="02040503050406030204" pitchFamily="18" charset="0"/>
                      </a:rPr>
                      <m:t>→</m:t>
                    </m:r>
                    <m:r>
                      <a:rPr lang="en-US" sz="2000" b="0" i="1">
                        <a:latin typeface="Cambria Math" panose="02040503050406030204" pitchFamily="18" charset="0"/>
                      </a:rPr>
                      <m:t>𝜆</m:t>
                    </m:r>
                  </m:oMath>
                </a14:m>
                <a:r>
                  <a:rPr lang="en-US" sz="2000" dirty="0"/>
                  <a:t>.</a:t>
                </a:r>
              </a:p>
              <a:p>
                <a:pPr lvl="1"/>
                <a:r>
                  <a:rPr lang="en-US" sz="2000" dirty="0" err="1"/>
                  <a:t>Văn</a:t>
                </a:r>
                <a:r>
                  <a:rPr lang="en-US" sz="2000" dirty="0"/>
                  <a:t> </a:t>
                </a:r>
                <a:r>
                  <a:rPr lang="en-US" sz="2000" dirty="0" err="1"/>
                  <a:t>phạm</a:t>
                </a:r>
                <a:r>
                  <a:rPr lang="en-US" sz="2000" dirty="0"/>
                  <a:t> </a:t>
                </a:r>
                <a:r>
                  <a:rPr lang="en-US" sz="2000" dirty="0" err="1"/>
                  <a:t>loại</a:t>
                </a:r>
                <a:r>
                  <a:rPr lang="en-US" sz="2000" dirty="0"/>
                  <a:t> 2: </a:t>
                </a:r>
                <a:r>
                  <a:rPr lang="en-US" sz="2000" dirty="0" err="1"/>
                  <a:t>chỉ</a:t>
                </a:r>
                <a:r>
                  <a:rPr lang="en-US" sz="2000" dirty="0"/>
                  <a:t> </a:t>
                </a:r>
                <a:r>
                  <a:rPr lang="en-US" sz="2000" dirty="0" err="1"/>
                  <a:t>có</a:t>
                </a:r>
                <a:r>
                  <a:rPr lang="en-US" sz="2000" dirty="0"/>
                  <a:t> </a:t>
                </a:r>
                <a:r>
                  <a:rPr lang="en-US" sz="2000" dirty="0" err="1"/>
                  <a:t>các</a:t>
                </a:r>
                <a:r>
                  <a:rPr lang="en-US" sz="2000" dirty="0"/>
                  <a:t> </a:t>
                </a:r>
                <a:r>
                  <a:rPr lang="en-US" sz="2000" dirty="0" err="1"/>
                  <a:t>dạng</a:t>
                </a:r>
                <a:r>
                  <a:rPr lang="en-US" sz="2000" dirty="0"/>
                  <a:t> </a:t>
                </a:r>
                <a:r>
                  <a:rPr lang="en-US" sz="2000" dirty="0" err="1"/>
                  <a:t>sản</a:t>
                </a:r>
                <a:r>
                  <a:rPr lang="en-US" sz="2000" dirty="0"/>
                  <a:t> </a:t>
                </a:r>
                <a:r>
                  <a:rPr lang="en-US" sz="2000" dirty="0" err="1"/>
                  <a:t>xuất</a:t>
                </a:r>
                <a:r>
                  <a:rPr lang="en-US" sz="2000" dirty="0"/>
                  <a:t> </a:t>
                </a:r>
                <a:r>
                  <a:rPr lang="en-US" sz="2000" dirty="0" err="1"/>
                  <a:t>có</a:t>
                </a:r>
                <a:r>
                  <a:rPr lang="en-US" sz="2000" dirty="0"/>
                  <a:t> </a:t>
                </a:r>
                <a:r>
                  <a:rPr lang="en-US" sz="2000" dirty="0" err="1"/>
                  <a:t>dạng</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oMath>
                </a14:m>
                <a:r>
                  <a:rPr lang="en-US" sz="2000" dirty="0"/>
                  <a:t>, </a:t>
                </a:r>
                <a:r>
                  <a:rPr lang="en-US" sz="2000" dirty="0" err="1"/>
                  <a:t>trong</a:t>
                </a:r>
                <a:r>
                  <a:rPr lang="en-US" sz="2000" dirty="0"/>
                  <a:t> </a:t>
                </a:r>
                <a:r>
                  <a:rPr lang="en-US" sz="2000" dirty="0" err="1"/>
                  <a:t>đó</a:t>
                </a:r>
                <a:r>
                  <a:rPr lang="en-US" sz="2000" dirty="0"/>
                  <a:t> </a:t>
                </a:r>
                <a:r>
                  <a:rPr lang="en-US" sz="2000" dirty="0" err="1"/>
                  <a:t>chiều</a:t>
                </a:r>
                <a:r>
                  <a:rPr lang="en-US" sz="2000" dirty="0"/>
                  <a:t> </a:t>
                </a:r>
                <a:r>
                  <a:rPr lang="en-US" sz="2000" dirty="0" err="1"/>
                  <a:t>dài</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a:latin typeface="Cambria Math" panose="02040503050406030204" pitchFamily="18" charset="0"/>
                          </a:rPr>
                          <m:t>1</m:t>
                        </m:r>
                      </m:sub>
                    </m:sSub>
                  </m:oMath>
                </a14:m>
                <a:r>
                  <a:rPr lang="en-US" sz="2000" dirty="0"/>
                  <a:t> </a:t>
                </a:r>
                <a:r>
                  <a:rPr lang="en-US" sz="2000" dirty="0" err="1"/>
                  <a:t>chỉ</a:t>
                </a:r>
                <a:r>
                  <a:rPr lang="en-US" sz="2000" dirty="0"/>
                  <a:t> </a:t>
                </a:r>
                <a:r>
                  <a:rPr lang="en-US" sz="2000" dirty="0" err="1"/>
                  <a:t>là</a:t>
                </a:r>
                <a:r>
                  <a:rPr lang="en-US" sz="2000" dirty="0"/>
                  <a:t> </a:t>
                </a:r>
                <a:r>
                  <a:rPr lang="en-US" sz="2000" dirty="0" err="1"/>
                  <a:t>ký</a:t>
                </a:r>
                <a:r>
                  <a:rPr lang="en-US" sz="2000" dirty="0"/>
                  <a:t> </a:t>
                </a:r>
                <a:r>
                  <a:rPr lang="en-US" sz="2000" dirty="0" err="1"/>
                  <a:t>hiệu</a:t>
                </a:r>
                <a:r>
                  <a:rPr lang="en-US" sz="2000" dirty="0"/>
                  <a:t> </a:t>
                </a:r>
                <a:r>
                  <a:rPr lang="en-US" sz="2000" dirty="0" err="1"/>
                  <a:t>đơn</a:t>
                </a:r>
                <a:r>
                  <a:rPr lang="en-US" sz="2000" dirty="0"/>
                  <a:t> </a:t>
                </a:r>
                <a:r>
                  <a:rPr lang="en-US" sz="2000" dirty="0" err="1"/>
                  <a:t>và</a:t>
                </a:r>
                <a:r>
                  <a:rPr lang="en-US" sz="2000" dirty="0"/>
                  <a:t> </a:t>
                </a:r>
                <a:r>
                  <a:rPr lang="en-US" sz="2000" dirty="0" err="1"/>
                  <a:t>không</a:t>
                </a:r>
                <a:r>
                  <a:rPr lang="en-US" sz="2000" dirty="0"/>
                  <a:t> </a:t>
                </a:r>
                <a:r>
                  <a:rPr lang="en-US" sz="2000" dirty="0" err="1"/>
                  <a:t>phải</a:t>
                </a:r>
                <a:r>
                  <a:rPr lang="en-US" sz="2000" dirty="0"/>
                  <a:t> </a:t>
                </a:r>
                <a:r>
                  <a:rPr lang="en-US" sz="2000" dirty="0" err="1"/>
                  <a:t>là</a:t>
                </a:r>
                <a:r>
                  <a:rPr lang="en-US" sz="2000" dirty="0"/>
                  <a:t> </a:t>
                </a:r>
                <a:r>
                  <a:rPr lang="en-US" sz="2000" dirty="0" err="1"/>
                  <a:t>ký</a:t>
                </a:r>
                <a:r>
                  <a:rPr lang="en-US" sz="2000" dirty="0"/>
                  <a:t> </a:t>
                </a:r>
                <a:r>
                  <a:rPr lang="en-US" sz="2000" dirty="0" err="1"/>
                  <a:t>hiệu</a:t>
                </a:r>
                <a:r>
                  <a:rPr lang="en-US" sz="2000" dirty="0"/>
                  <a:t> </a:t>
                </a:r>
                <a:r>
                  <a:rPr lang="en-US" sz="2000" dirty="0" err="1"/>
                  <a:t>kết</a:t>
                </a:r>
                <a:r>
                  <a:rPr lang="en-US" sz="2000" dirty="0"/>
                  <a:t> </a:t>
                </a:r>
                <a:r>
                  <a:rPr lang="en-US" sz="2000" dirty="0" err="1"/>
                  <a:t>thúc</a:t>
                </a:r>
                <a:r>
                  <a:rPr lang="en-US" sz="2000" dirty="0"/>
                  <a:t>.</a:t>
                </a:r>
              </a:p>
              <a:p>
                <a:pPr lvl="1"/>
                <a:r>
                  <a:rPr lang="en-US" sz="2000" dirty="0" err="1"/>
                  <a:t>Văn</a:t>
                </a:r>
                <a:r>
                  <a:rPr lang="en-US" sz="2000" dirty="0"/>
                  <a:t> </a:t>
                </a:r>
                <a:r>
                  <a:rPr lang="en-US" sz="2000" dirty="0" err="1"/>
                  <a:t>phạm</a:t>
                </a:r>
                <a:r>
                  <a:rPr lang="en-US" sz="2000" dirty="0"/>
                  <a:t> </a:t>
                </a:r>
                <a:r>
                  <a:rPr lang="en-US" sz="2000" dirty="0" err="1"/>
                  <a:t>loại</a:t>
                </a:r>
                <a:r>
                  <a:rPr lang="en-US" sz="2000" dirty="0"/>
                  <a:t> 3: </a:t>
                </a:r>
                <a:r>
                  <a:rPr lang="en-US" sz="2000" dirty="0" err="1"/>
                  <a:t>chỉ</a:t>
                </a:r>
                <a:r>
                  <a:rPr lang="en-US" sz="2000" dirty="0"/>
                  <a:t> </a:t>
                </a:r>
                <a:r>
                  <a:rPr lang="en-US" sz="2000" dirty="0" err="1"/>
                  <a:t>có</a:t>
                </a:r>
                <a:r>
                  <a:rPr lang="en-US" sz="2000" dirty="0"/>
                  <a:t> </a:t>
                </a:r>
                <a:r>
                  <a:rPr lang="en-US" sz="2000" dirty="0" err="1"/>
                  <a:t>các</a:t>
                </a:r>
                <a:r>
                  <a:rPr lang="en-US" sz="2000" dirty="0"/>
                  <a:t> </a:t>
                </a:r>
                <a:r>
                  <a:rPr lang="en-US" sz="2000" dirty="0" err="1"/>
                  <a:t>dạng</a:t>
                </a:r>
                <a:r>
                  <a:rPr lang="en-US" sz="2000" dirty="0"/>
                  <a:t> </a:t>
                </a:r>
                <a:r>
                  <a:rPr lang="en-US" sz="2000" dirty="0" err="1"/>
                  <a:t>sản</a:t>
                </a:r>
                <a:r>
                  <a:rPr lang="en-US" sz="2000" dirty="0"/>
                  <a:t> </a:t>
                </a:r>
                <a:r>
                  <a:rPr lang="en-US" sz="2000" dirty="0" err="1"/>
                  <a:t>xuất</a:t>
                </a:r>
                <a:r>
                  <a:rPr lang="en-US" sz="2000" dirty="0"/>
                  <a:t> </a:t>
                </a:r>
                <a:r>
                  <a:rPr lang="en-US" sz="2000" dirty="0" err="1"/>
                  <a:t>có</a:t>
                </a:r>
                <a:r>
                  <a:rPr lang="en-US" sz="2000" dirty="0"/>
                  <a:t> </a:t>
                </a:r>
                <a:r>
                  <a:rPr lang="en-US" sz="2000" dirty="0" err="1"/>
                  <a:t>dạng</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oMath>
                </a14:m>
                <a:r>
                  <a:rPr lang="en-US" sz="2000" dirty="0"/>
                  <a:t>, </a:t>
                </a:r>
                <a:r>
                  <a:rPr lang="en-US" sz="2000" dirty="0" err="1"/>
                  <a:t>trong</a:t>
                </a:r>
                <a:r>
                  <a:rPr lang="en-US" sz="2000" dirty="0"/>
                  <a:t> </a:t>
                </a:r>
                <a:r>
                  <a:rPr lang="en-US" sz="2000" dirty="0" err="1"/>
                  <a:t>đó</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a:latin typeface="Cambria Math" panose="02040503050406030204" pitchFamily="18" charset="0"/>
                          </a:rPr>
                          <m:t>1</m:t>
                        </m:r>
                      </m:sub>
                    </m:sSub>
                    <m:r>
                      <a:rPr lang="en-US" sz="2000" b="0" i="1">
                        <a:latin typeface="Cambria Math" panose="02040503050406030204" pitchFamily="18" charset="0"/>
                      </a:rPr>
                      <m:t>=</m:t>
                    </m:r>
                    <m:r>
                      <a:rPr lang="en-US" sz="2000" b="0" i="1">
                        <a:latin typeface="Cambria Math" panose="02040503050406030204" pitchFamily="18" charset="0"/>
                      </a:rPr>
                      <m:t>𝐴</m:t>
                    </m:r>
                  </m:oMath>
                </a14:m>
                <a:r>
                  <a:rPr lang="en-US" sz="2000" dirty="0"/>
                  <a:t> </a:t>
                </a:r>
                <a:r>
                  <a:rPr lang="en-US" sz="2000" dirty="0" err="1"/>
                  <a:t>và</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2</m:t>
                        </m:r>
                      </m:sub>
                    </m:sSub>
                    <m:r>
                      <a:rPr lang="en-US" sz="2000" b="0" i="1">
                        <a:latin typeface="Cambria Math" panose="02040503050406030204" pitchFamily="18" charset="0"/>
                      </a:rPr>
                      <m:t>=</m:t>
                    </m:r>
                    <m:r>
                      <a:rPr lang="en-US" sz="2000" b="0" i="1">
                        <a:latin typeface="Cambria Math" panose="02040503050406030204" pitchFamily="18" charset="0"/>
                      </a:rPr>
                      <m:t>𝑎𝐵</m:t>
                    </m:r>
                  </m:oMath>
                </a14:m>
                <a:r>
                  <a:rPr lang="en-US" sz="2000" dirty="0"/>
                  <a:t> </a:t>
                </a:r>
                <a:r>
                  <a:rPr lang="en-US" sz="2000" dirty="0" err="1"/>
                  <a:t>hoặc</a:t>
                </a:r>
                <a:r>
                  <a:rPr lang="en-US" sz="2000" dirty="0"/>
                  <a:t>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2</m:t>
                        </m:r>
                      </m:sub>
                    </m:sSub>
                    <m:r>
                      <a:rPr lang="en-US" sz="2000" b="0" i="1">
                        <a:latin typeface="Cambria Math" panose="02040503050406030204" pitchFamily="18" charset="0"/>
                      </a:rPr>
                      <m:t>=</m:t>
                    </m:r>
                    <m:r>
                      <a:rPr lang="en-US" sz="2000" b="0" i="1">
                        <a:latin typeface="Cambria Math" panose="02040503050406030204" pitchFamily="18" charset="0"/>
                      </a:rPr>
                      <m:t>𝑎</m:t>
                    </m:r>
                  </m:oMath>
                </a14:m>
                <a:r>
                  <a:rPr lang="en-US" sz="2000" dirty="0"/>
                  <a:t> (</a:t>
                </a:r>
                <a:r>
                  <a:rPr lang="en-US" sz="2000" dirty="0" err="1"/>
                  <a:t>trong</a:t>
                </a:r>
                <a:r>
                  <a:rPr lang="en-US" sz="2000" dirty="0"/>
                  <a:t> </a:t>
                </a:r>
                <a:r>
                  <a:rPr lang="en-US" sz="2000" dirty="0" err="1"/>
                  <a:t>đó</a:t>
                </a:r>
                <a:r>
                  <a:rPr lang="en-US" sz="2000" dirty="0"/>
                  <a:t> </a:t>
                </a:r>
                <a14:m>
                  <m:oMath xmlns:m="http://schemas.openxmlformats.org/officeDocument/2006/math">
                    <m:r>
                      <a:rPr lang="en-US" sz="2000" b="0" i="1">
                        <a:latin typeface="Cambria Math" panose="02040503050406030204" pitchFamily="18" charset="0"/>
                      </a:rPr>
                      <m:t>𝐴</m:t>
                    </m:r>
                    <m:r>
                      <a:rPr lang="en-US" sz="2000" b="0" i="1">
                        <a:latin typeface="Cambria Math" panose="02040503050406030204" pitchFamily="18" charset="0"/>
                      </a:rPr>
                      <m:t>, </m:t>
                    </m:r>
                    <m:r>
                      <a:rPr lang="en-US" sz="2000" b="0" i="1">
                        <a:latin typeface="Cambria Math" panose="02040503050406030204" pitchFamily="18" charset="0"/>
                      </a:rPr>
                      <m:t>𝐵</m:t>
                    </m:r>
                  </m:oMath>
                </a14:m>
                <a:r>
                  <a:rPr lang="en-US" sz="2000" dirty="0"/>
                  <a:t> </a:t>
                </a:r>
                <a:r>
                  <a:rPr lang="en-US" sz="2000" dirty="0" err="1"/>
                  <a:t>là</a:t>
                </a:r>
                <a:r>
                  <a:rPr lang="en-US" sz="2000" dirty="0"/>
                  <a:t> </a:t>
                </a:r>
                <a:r>
                  <a:rPr lang="en-US" sz="2000" dirty="0" err="1"/>
                  <a:t>ký</a:t>
                </a:r>
                <a:r>
                  <a:rPr lang="en-US" sz="2000" dirty="0"/>
                  <a:t> </a:t>
                </a:r>
                <a:r>
                  <a:rPr lang="en-US" sz="2000" dirty="0" err="1"/>
                  <a:t>hiệu</a:t>
                </a:r>
                <a:r>
                  <a:rPr lang="en-US" sz="2000" dirty="0"/>
                  <a:t> </a:t>
                </a:r>
                <a:r>
                  <a:rPr lang="en-US" sz="2000" dirty="0" err="1"/>
                  <a:t>không</a:t>
                </a:r>
                <a:r>
                  <a:rPr lang="en-US" sz="2000" dirty="0"/>
                  <a:t> </a:t>
                </a:r>
                <a:r>
                  <a:rPr lang="en-US" sz="2000" dirty="0" err="1"/>
                  <a:t>kết</a:t>
                </a:r>
                <a:r>
                  <a:rPr lang="en-US" sz="2000" dirty="0"/>
                  <a:t> </a:t>
                </a:r>
                <a:r>
                  <a:rPr lang="en-US" sz="2000" dirty="0" err="1"/>
                  <a:t>thúc</a:t>
                </a:r>
                <a:r>
                  <a:rPr lang="en-US" sz="2000" dirty="0"/>
                  <a:t>, </a:t>
                </a:r>
                <a:r>
                  <a:rPr lang="en-US" sz="2000" dirty="0" err="1"/>
                  <a:t>còn</a:t>
                </a:r>
                <a:r>
                  <a:rPr lang="en-US" sz="2000" dirty="0"/>
                  <a:t> </a:t>
                </a:r>
                <a14:m>
                  <m:oMath xmlns:m="http://schemas.openxmlformats.org/officeDocument/2006/math">
                    <m:r>
                      <a:rPr lang="en-US" sz="2000" b="0" i="1">
                        <a:latin typeface="Cambria Math" panose="02040503050406030204" pitchFamily="18" charset="0"/>
                      </a:rPr>
                      <m:t>𝑎</m:t>
                    </m:r>
                  </m:oMath>
                </a14:m>
                <a:r>
                  <a:rPr lang="en-US" sz="2000" dirty="0"/>
                  <a:t> </a:t>
                </a:r>
                <a:r>
                  <a:rPr lang="en-US" sz="2000" dirty="0" err="1"/>
                  <a:t>là</a:t>
                </a:r>
                <a:r>
                  <a:rPr lang="en-US" sz="2000" dirty="0"/>
                  <a:t> </a:t>
                </a:r>
                <a:r>
                  <a:rPr lang="en-US" sz="2000" dirty="0" err="1"/>
                  <a:t>ký</a:t>
                </a:r>
                <a:r>
                  <a:rPr lang="en-US" sz="2000" dirty="0"/>
                  <a:t> </a:t>
                </a:r>
                <a:r>
                  <a:rPr lang="en-US" sz="2000" dirty="0" err="1"/>
                  <a:t>hiệu</a:t>
                </a:r>
                <a:r>
                  <a:rPr lang="en-US" sz="2000" dirty="0"/>
                  <a:t> </a:t>
                </a:r>
                <a:r>
                  <a:rPr lang="en-US" sz="2000" dirty="0" err="1"/>
                  <a:t>kết</a:t>
                </a:r>
                <a:r>
                  <a:rPr lang="en-US" sz="2000" dirty="0"/>
                  <a:t> </a:t>
                </a:r>
                <a:r>
                  <a:rPr lang="en-US" sz="2000" dirty="0" err="1"/>
                  <a:t>thúc</a:t>
                </a:r>
                <a:r>
                  <a:rPr lang="en-US" sz="2000" dirty="0"/>
                  <a:t>) </a:t>
                </a:r>
                <a:r>
                  <a:rPr lang="en-US" sz="2000" dirty="0" err="1"/>
                  <a:t>hoặc</a:t>
                </a:r>
                <a:r>
                  <a:rPr lang="en-US" sz="2000" dirty="0"/>
                  <a:t> </a:t>
                </a:r>
                <a:r>
                  <a:rPr lang="en-US" sz="2000" dirty="0" err="1"/>
                  <a:t>có</a:t>
                </a:r>
                <a:r>
                  <a:rPr lang="en-US" sz="2000" dirty="0"/>
                  <a:t> </a:t>
                </a:r>
                <a:r>
                  <a:rPr lang="en-US" sz="2000" dirty="0" err="1"/>
                  <a:t>dạng</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b="0" i="1">
                        <a:latin typeface="Cambria Math" panose="02040503050406030204" pitchFamily="18" charset="0"/>
                      </a:rPr>
                      <m:t>𝑆</m:t>
                    </m:r>
                  </m:oMath>
                </a14:m>
                <a:r>
                  <a:rPr lang="en-US" sz="2000" dirty="0"/>
                  <a:t> </a:t>
                </a:r>
                <a:r>
                  <a:rPr lang="en-US" sz="2000" dirty="0" err="1"/>
                  <a:t>và</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r>
                      <a:rPr lang="en-US" sz="2000" b="0" i="1">
                        <a:latin typeface="Cambria Math" panose="02040503050406030204" pitchFamily="18" charset="0"/>
                      </a:rPr>
                      <m:t>=</m:t>
                    </m:r>
                    <m:r>
                      <a:rPr lang="en-US" sz="2000" i="1">
                        <a:latin typeface="Cambria Math" panose="02040503050406030204" pitchFamily="18" charset="0"/>
                      </a:rPr>
                      <m:t>𝜆</m:t>
                    </m:r>
                  </m:oMath>
                </a14:m>
                <a:r>
                  <a:rPr lang="en-US" sz="2000" dirty="0"/>
                  <a:t>.</a:t>
                </a:r>
              </a:p>
              <a:p>
                <a:pPr lvl="1"/>
                <a:endParaRPr lang="en-US" sz="2000" dirty="0"/>
              </a:p>
              <a:p>
                <a:pPr lvl="1"/>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6257" y="2007289"/>
                <a:ext cx="6573951" cy="3908585"/>
              </a:xfrm>
              <a:blipFill>
                <a:blip r:embed="rId2"/>
                <a:stretch>
                  <a:fillRect l="-835" t="-1560" r="-928" b="-20281"/>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8795981" y="1953892"/>
            <a:ext cx="2906973" cy="2979647"/>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z="1000">
                <a:solidFill>
                  <a:schemeClr val="tx1">
                    <a:lumMod val="50000"/>
                    <a:lumOff val="50000"/>
                  </a:schemeClr>
                </a:solidFill>
              </a:rPr>
              <a:pPr>
                <a:spcAft>
                  <a:spcPts val="600"/>
                </a:spcAft>
              </a:pPr>
              <a:t>16</a:t>
            </a:fld>
            <a:endParaRPr lang="en-US" sz="1000">
              <a:solidFill>
                <a:schemeClr val="tx1">
                  <a:lumMod val="50000"/>
                  <a:lumOff val="50000"/>
                </a:schemeClr>
              </a:solidFill>
            </a:endParaRPr>
          </a:p>
        </p:txBody>
      </p:sp>
    </p:spTree>
    <p:extLst>
      <p:ext uri="{BB962C8B-B14F-4D97-AF65-F5344CB8AC3E}">
        <p14:creationId xmlns:p14="http://schemas.microsoft.com/office/powerpoint/2010/main" val="197214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 name="Title 1"/>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3800" kern="1200">
                    <a:solidFill>
                      <a:schemeClr val="tx1"/>
                    </a:solidFill>
                    <a:latin typeface="+mj-lt"/>
                    <a:ea typeface="+mj-ea"/>
                    <a:cs typeface="+mj-cs"/>
                  </a:rPr>
                  <a:t>G=(V, T, S, P), trong đó V={a,b, S}, T={a,b}, S là ký hiệu xuất phát và các sản xuất </a:t>
                </a:r>
                <a14:m>
                  <m:oMath xmlns:m="http://schemas.openxmlformats.org/officeDocument/2006/math">
                    <m:d>
                      <m:dPr>
                        <m:begChr m:val="{"/>
                        <m:endChr m:val="}"/>
                        <m:ctrlPr>
                          <a:rPr lang="en-US" sz="3800" i="1" kern="1200">
                            <a:solidFill>
                              <a:schemeClr val="tx1"/>
                            </a:solidFill>
                            <a:latin typeface="Cambria Math" panose="02040503050406030204" pitchFamily="18" charset="0"/>
                            <a:ea typeface="+mj-ea"/>
                            <a:cs typeface="+mj-cs"/>
                          </a:rPr>
                        </m:ctrlPr>
                      </m:dPr>
                      <m:e>
                        <m:r>
                          <a:rPr lang="en-US" sz="3800" i="1" kern="1200">
                            <a:solidFill>
                              <a:schemeClr val="tx1"/>
                            </a:solidFill>
                            <a:latin typeface="Cambria Math" panose="02040503050406030204" pitchFamily="18" charset="0"/>
                            <a:ea typeface="+mj-ea"/>
                            <a:cs typeface="+mj-cs"/>
                          </a:rPr>
                          <m:t>𝑆</m:t>
                        </m:r>
                        <m:r>
                          <a:rPr lang="en-US" sz="3800" i="1" kern="1200">
                            <a:solidFill>
                              <a:schemeClr val="tx1"/>
                            </a:solidFill>
                            <a:latin typeface="Cambria Math" panose="02040503050406030204" pitchFamily="18" charset="0"/>
                            <a:ea typeface="+mj-ea"/>
                            <a:cs typeface="+mj-cs"/>
                          </a:rPr>
                          <m:t>→</m:t>
                        </m:r>
                        <m:r>
                          <a:rPr lang="en-US" sz="3800" i="1" kern="1200">
                            <a:solidFill>
                              <a:schemeClr val="tx1"/>
                            </a:solidFill>
                            <a:latin typeface="Cambria Math" panose="02040503050406030204" pitchFamily="18" charset="0"/>
                            <a:ea typeface="+mj-ea"/>
                            <a:cs typeface="+mj-cs"/>
                            <a:sym typeface="Wingdings" panose="05000000000000000000" pitchFamily="2" charset="2"/>
                          </a:rPr>
                          <m:t>𝑎𝑆𝑏</m:t>
                        </m:r>
                        <m:r>
                          <a:rPr lang="en-US" sz="3800" i="1" kern="1200">
                            <a:solidFill>
                              <a:schemeClr val="tx1"/>
                            </a:solidFill>
                            <a:latin typeface="Cambria Math" panose="02040503050406030204" pitchFamily="18" charset="0"/>
                            <a:ea typeface="+mj-ea"/>
                            <a:cs typeface="+mj-cs"/>
                            <a:sym typeface="Wingdings" panose="05000000000000000000" pitchFamily="2" charset="2"/>
                          </a:rPr>
                          <m:t>, </m:t>
                        </m:r>
                        <m:r>
                          <a:rPr lang="en-US" sz="3800" i="1" kern="1200">
                            <a:solidFill>
                              <a:schemeClr val="tx1"/>
                            </a:solidFill>
                            <a:latin typeface="Cambria Math" panose="02040503050406030204" pitchFamily="18" charset="0"/>
                            <a:ea typeface="+mj-ea"/>
                            <a:cs typeface="+mj-cs"/>
                            <a:sym typeface="Wingdings" panose="05000000000000000000" pitchFamily="2" charset="2"/>
                          </a:rPr>
                          <m:t>𝑆</m:t>
                        </m:r>
                        <m:r>
                          <a:rPr lang="en-US" sz="3800" i="1" kern="1200">
                            <a:solidFill>
                              <a:schemeClr val="tx1"/>
                            </a:solidFill>
                            <a:latin typeface="Cambria Math" panose="02040503050406030204" pitchFamily="18" charset="0"/>
                            <a:ea typeface="+mj-ea"/>
                            <a:cs typeface="+mj-cs"/>
                            <a:sym typeface="Wingdings" panose="05000000000000000000" pitchFamily="2" charset="2"/>
                          </a:rPr>
                          <m:t>→</m:t>
                        </m:r>
                        <m:r>
                          <a:rPr lang="en-US" sz="3800" b="0" i="1" kern="1200">
                            <a:solidFill>
                              <a:schemeClr val="tx1"/>
                            </a:solidFill>
                            <a:latin typeface="Cambria Math" panose="02040503050406030204" pitchFamily="18" charset="0"/>
                            <a:ea typeface="+mj-ea"/>
                            <a:cs typeface="+mj-cs"/>
                            <a:sym typeface="Wingdings" panose="05000000000000000000" pitchFamily="2" charset="2"/>
                          </a:rPr>
                          <m:t>𝜆</m:t>
                        </m:r>
                      </m:e>
                    </m:d>
                  </m:oMath>
                </a14:m>
                <a:r>
                  <a:rPr lang="en-US" sz="3800" kern="1200">
                    <a:solidFill>
                      <a:schemeClr val="tx1"/>
                    </a:solidFill>
                    <a:latin typeface="+mj-lt"/>
                    <a:ea typeface="+mj-ea"/>
                    <a:cs typeface="+mj-cs"/>
                  </a:rPr>
                  <a:t> là văn phạm loại gì?</a:t>
                </a:r>
                <a:br>
                  <a:rPr lang="en-US" sz="3800" kern="1200">
                    <a:solidFill>
                      <a:schemeClr val="tx1"/>
                    </a:solidFill>
                    <a:latin typeface="+mj-lt"/>
                    <a:ea typeface="+mj-ea"/>
                    <a:cs typeface="+mj-cs"/>
                  </a:rPr>
                </a:br>
                <a:endParaRPr lang="en-US" sz="3800" kern="1200">
                  <a:solidFill>
                    <a:schemeClr val="tx1"/>
                  </a:solidFill>
                  <a:latin typeface="+mj-lt"/>
                  <a:ea typeface="+mj-ea"/>
                  <a:cs typeface="+mj-cs"/>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038600" y="1939159"/>
                <a:ext cx="7644627" cy="2751086"/>
              </a:xfrm>
              <a:blipFill>
                <a:blip r:embed="rId2"/>
                <a:stretch>
                  <a:fillRect t="-3769" r="-4067"/>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AE0CDE-C6B8-405C-A055-25C59FA13534}" type="slidenum">
              <a:rPr lang="en-US" smtClean="0"/>
              <a:pPr>
                <a:spcAft>
                  <a:spcPts val="600"/>
                </a:spcAft>
              </a:pPr>
              <a:t>17</a:t>
            </a:fld>
            <a:endParaRPr lang="en-US"/>
          </a:p>
        </p:txBody>
      </p:sp>
    </p:spTree>
    <p:extLst>
      <p:ext uri="{BB962C8B-B14F-4D97-AF65-F5344CB8AC3E}">
        <p14:creationId xmlns:p14="http://schemas.microsoft.com/office/powerpoint/2010/main" val="233707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1524000" y="1204192"/>
            <a:ext cx="9144000" cy="1748373"/>
          </a:xfrm>
        </p:spPr>
        <p:txBody>
          <a:bodyPr vert="horz" lIns="91440" tIns="45720" rIns="91440" bIns="45720" rtlCol="0" anchor="b">
            <a:normAutofit/>
          </a:bodyPr>
          <a:lstStyle/>
          <a:p>
            <a:pPr algn="ctr"/>
            <a:r>
              <a:rPr lang="en-US" sz="4200" kern="1200" dirty="0" err="1">
                <a:solidFill>
                  <a:schemeClr val="tx1"/>
                </a:solidFill>
                <a:latin typeface="+mj-lt"/>
                <a:ea typeface="+mj-ea"/>
                <a:cs typeface="+mj-cs"/>
              </a:rPr>
              <a:t>Văn</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phạm</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cấu</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trúc</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sinh</a:t>
            </a:r>
            <a:r>
              <a:rPr lang="en-US" sz="4200" kern="1200" dirty="0">
                <a:solidFill>
                  <a:schemeClr val="tx1"/>
                </a:solidFill>
                <a:latin typeface="+mj-lt"/>
                <a:ea typeface="+mj-ea"/>
                <a:cs typeface="+mj-cs"/>
              </a:rPr>
              <a:t> ra </a:t>
            </a:r>
            <a:r>
              <a:rPr lang="en-US" sz="4200" kern="1200" dirty="0" err="1">
                <a:solidFill>
                  <a:schemeClr val="tx1"/>
                </a:solidFill>
                <a:latin typeface="+mj-lt"/>
                <a:ea typeface="+mj-ea"/>
                <a:cs typeface="+mj-cs"/>
              </a:rPr>
              <a:t>tập</a:t>
            </a:r>
            <a:r>
              <a:rPr lang="en-US" sz="4200" kern="1200" dirty="0">
                <a:solidFill>
                  <a:schemeClr val="tx1"/>
                </a:solidFill>
                <a:latin typeface="+mj-lt"/>
                <a:ea typeface="+mj-ea"/>
                <a:cs typeface="+mj-cs"/>
              </a:rPr>
              <a:t> {0</a:t>
            </a:r>
            <a:r>
              <a:rPr lang="en-US" sz="4200" kern="1200" baseline="30000" dirty="0">
                <a:solidFill>
                  <a:schemeClr val="tx1"/>
                </a:solidFill>
                <a:latin typeface="+mj-lt"/>
                <a:ea typeface="+mj-ea"/>
                <a:cs typeface="+mj-cs"/>
              </a:rPr>
              <a:t>n</a:t>
            </a:r>
            <a:r>
              <a:rPr lang="en-US" sz="4200" kern="1200" dirty="0">
                <a:solidFill>
                  <a:schemeClr val="tx1"/>
                </a:solidFill>
                <a:latin typeface="+mj-lt"/>
                <a:ea typeface="+mj-ea"/>
                <a:cs typeface="+mj-cs"/>
              </a:rPr>
              <a:t>1</a:t>
            </a:r>
            <a:r>
              <a:rPr lang="en-US" sz="4200" kern="1200" baseline="30000" dirty="0">
                <a:solidFill>
                  <a:schemeClr val="tx1"/>
                </a:solidFill>
                <a:latin typeface="+mj-lt"/>
                <a:ea typeface="+mj-ea"/>
                <a:cs typeface="+mj-cs"/>
              </a:rPr>
              <a:t>n</a:t>
            </a:r>
            <a:r>
              <a:rPr lang="en-US" sz="4200" kern="1200" dirty="0">
                <a:solidFill>
                  <a:schemeClr val="tx1"/>
                </a:solidFill>
                <a:latin typeface="+mj-lt"/>
                <a:ea typeface="+mj-ea"/>
                <a:cs typeface="+mj-cs"/>
              </a:rPr>
              <a:t>2</a:t>
            </a:r>
            <a:r>
              <a:rPr lang="en-US" sz="4200" kern="1200" baseline="30000" dirty="0">
                <a:solidFill>
                  <a:schemeClr val="tx1"/>
                </a:solidFill>
                <a:latin typeface="+mj-lt"/>
                <a:ea typeface="+mj-ea"/>
                <a:cs typeface="+mj-cs"/>
              </a:rPr>
              <a:t>n</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dưới</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đây</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là</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văn</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phạm</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loại</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gì</a:t>
            </a:r>
            <a:r>
              <a:rPr lang="en-US" sz="4200" kern="1200" dirty="0">
                <a:solidFill>
                  <a:schemeClr val="tx1"/>
                </a:solidFill>
                <a:latin typeface="+mj-lt"/>
                <a:ea typeface="+mj-ea"/>
                <a:cs typeface="+mj-cs"/>
              </a:rPr>
              <a:t>?</a:t>
            </a:r>
          </a:p>
        </p:txBody>
      </p:sp>
      <p:pic>
        <p:nvPicPr>
          <p:cNvPr id="6" name="Picture 5"/>
          <p:cNvPicPr>
            <a:picLocks noChangeAspect="1"/>
          </p:cNvPicPr>
          <p:nvPr/>
        </p:nvPicPr>
        <p:blipFill>
          <a:blip r:embed="rId2"/>
          <a:stretch>
            <a:fillRect/>
          </a:stretch>
        </p:blipFill>
        <p:spPr>
          <a:xfrm>
            <a:off x="1896640" y="3752290"/>
            <a:ext cx="9247785" cy="1225329"/>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3" name="Oval 12">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AE0CDE-C6B8-405C-A055-25C59FA13534}" type="slidenum">
              <a:rPr lang="en-US" smtClean="0"/>
              <a:pPr>
                <a:spcAft>
                  <a:spcPts val="600"/>
                </a:spcAft>
              </a:pPr>
              <a:t>18</a:t>
            </a:fld>
            <a:endParaRPr lang="en-US"/>
          </a:p>
        </p:txBody>
      </p:sp>
    </p:spTree>
    <p:extLst>
      <p:ext uri="{BB962C8B-B14F-4D97-AF65-F5344CB8AC3E}">
        <p14:creationId xmlns:p14="http://schemas.microsoft.com/office/powerpoint/2010/main" val="243926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Tìm văn phạm cấu trúc sinh ra tập {0</a:t>
            </a:r>
            <a:r>
              <a:rPr lang="en-US" baseline="30000"/>
              <a:t>n</a:t>
            </a:r>
            <a:r>
              <a:rPr lang="en-US"/>
              <a:t>1</a:t>
            </a:r>
            <a:r>
              <a:rPr lang="en-US" baseline="30000"/>
              <a:t>m</a:t>
            </a:r>
            <a:r>
              <a:rPr lang="en-US"/>
              <a:t>} bằng văn phạm chính quy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18766" y="1825625"/>
                <a:ext cx="10868433" cy="4351338"/>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pPr/>
                <a14:m>
                  <m:oMath xmlns:m="http://schemas.openxmlformats.org/officeDocument/2006/math">
                    <m:r>
                      <a:rPr lang="en-US" sz="2400" i="1" strike="sngStrike" dirty="0">
                        <a:latin typeface="Cambria Math" panose="02040503050406030204" pitchFamily="18" charset="0"/>
                      </a:rPr>
                      <m:t>𝑉</m:t>
                    </m:r>
                    <m:r>
                      <a:rPr lang="en-US" sz="2400" i="1" strike="sngStrike" dirty="0">
                        <a:latin typeface="Cambria Math" panose="02040503050406030204" pitchFamily="18" charset="0"/>
                      </a:rPr>
                      <m:t>=</m:t>
                    </m:r>
                    <m:d>
                      <m:dPr>
                        <m:begChr m:val="{"/>
                        <m:endChr m:val="}"/>
                        <m:ctrlPr>
                          <a:rPr lang="en-US" sz="2400" i="1" strike="sngStrike" dirty="0">
                            <a:latin typeface="Cambria Math" panose="02040503050406030204" pitchFamily="18" charset="0"/>
                          </a:rPr>
                        </m:ctrlPr>
                      </m:dPr>
                      <m:e>
                        <m:r>
                          <a:rPr lang="en-US" sz="2400" i="1" strike="sngStrike" dirty="0">
                            <a:latin typeface="Cambria Math" panose="02040503050406030204" pitchFamily="18" charset="0"/>
                          </a:rPr>
                          <m:t>𝑆</m:t>
                        </m:r>
                        <m:r>
                          <a:rPr lang="en-US" sz="2400" i="1" strike="sngStrike" dirty="0">
                            <a:latin typeface="Cambria Math" panose="02040503050406030204" pitchFamily="18" charset="0"/>
                          </a:rPr>
                          <m:t>, </m:t>
                        </m:r>
                        <m:r>
                          <a:rPr lang="en-US" sz="2400" i="1" strike="sngStrike" dirty="0">
                            <a:latin typeface="Cambria Math" panose="02040503050406030204" pitchFamily="18" charset="0"/>
                          </a:rPr>
                          <m:t>𝐴</m:t>
                        </m:r>
                        <m:r>
                          <a:rPr lang="en-US" sz="2400" i="1" strike="sngStrike" dirty="0">
                            <a:latin typeface="Cambria Math" panose="02040503050406030204" pitchFamily="18" charset="0"/>
                          </a:rPr>
                          <m:t>, 0, 1</m:t>
                        </m:r>
                      </m:e>
                    </m:d>
                    <m:r>
                      <a:rPr lang="en-US" sz="2400" i="1" strike="sngStrike" dirty="0">
                        <a:latin typeface="Cambria Math" panose="02040503050406030204" pitchFamily="18" charset="0"/>
                      </a:rPr>
                      <m:t>; </m:t>
                    </m:r>
                    <m:r>
                      <a:rPr lang="en-US" sz="2400" i="1" strike="sngStrike" dirty="0">
                        <a:latin typeface="Cambria Math" panose="02040503050406030204" pitchFamily="18" charset="0"/>
                      </a:rPr>
                      <m:t>𝑇</m:t>
                    </m:r>
                    <m:r>
                      <a:rPr lang="en-US" sz="2400" i="1" strike="sngStrike" dirty="0">
                        <a:latin typeface="Cambria Math" panose="02040503050406030204" pitchFamily="18" charset="0"/>
                      </a:rPr>
                      <m:t>=</m:t>
                    </m:r>
                    <m:d>
                      <m:dPr>
                        <m:begChr m:val="{"/>
                        <m:endChr m:val="}"/>
                        <m:ctrlPr>
                          <a:rPr lang="en-US" sz="2400" i="1" strike="sngStrike" dirty="0">
                            <a:latin typeface="Cambria Math" panose="02040503050406030204" pitchFamily="18" charset="0"/>
                          </a:rPr>
                        </m:ctrlPr>
                      </m:dPr>
                      <m:e>
                        <m:r>
                          <a:rPr lang="en-US" sz="2400" i="1" strike="sngStrike" dirty="0">
                            <a:latin typeface="Cambria Math" panose="02040503050406030204" pitchFamily="18" charset="0"/>
                          </a:rPr>
                          <m:t>0,1</m:t>
                        </m:r>
                      </m:e>
                    </m:d>
                    <m:r>
                      <a:rPr lang="en-US" sz="2400" i="1" strike="sngStrike" dirty="0">
                        <a:latin typeface="Cambria Math" panose="02040503050406030204" pitchFamily="18" charset="0"/>
                      </a:rPr>
                      <m:t>;</m:t>
                    </m:r>
                    <m:r>
                      <a:rPr lang="en-US" sz="2400" i="1" strike="sngStrike" dirty="0">
                        <a:latin typeface="Cambria Math" panose="02040503050406030204" pitchFamily="18" charset="0"/>
                      </a:rPr>
                      <m:t>𝑃</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𝑆</m:t>
                    </m:r>
                    <m:r>
                      <a:rPr lang="en-US" sz="2400" i="1" strike="sngStrike" dirty="0">
                        <a:latin typeface="Cambria Math" panose="02040503050406030204" pitchFamily="18" charset="0"/>
                      </a:rPr>
                      <m:t>→0</m:t>
                    </m:r>
                    <m:r>
                      <a:rPr lang="en-US" sz="2400" i="1" strike="sngStrike" dirty="0">
                        <a:latin typeface="Cambria Math" panose="02040503050406030204" pitchFamily="18" charset="0"/>
                      </a:rPr>
                      <m:t>𝑆</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𝑆</m:t>
                    </m:r>
                    <m:r>
                      <a:rPr lang="en-US" sz="2400" i="1" strike="sngStrike" dirty="0">
                        <a:latin typeface="Cambria Math" panose="02040503050406030204" pitchFamily="18" charset="0"/>
                      </a:rPr>
                      <m:t>→1</m:t>
                    </m:r>
                    <m:r>
                      <a:rPr lang="en-US" sz="2400" i="1" strike="sngStrike" dirty="0">
                        <a:latin typeface="Cambria Math" panose="02040503050406030204" pitchFamily="18" charset="0"/>
                      </a:rPr>
                      <m:t>𝐴</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𝑆</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𝜆</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𝐴</m:t>
                    </m:r>
                    <m:r>
                      <a:rPr lang="en-US" sz="2400" i="1" strike="sngStrike" dirty="0">
                        <a:latin typeface="Cambria Math" panose="02040503050406030204" pitchFamily="18" charset="0"/>
                      </a:rPr>
                      <m:t>→1</m:t>
                    </m:r>
                    <m:r>
                      <a:rPr lang="en-US" sz="2400" i="1" strike="sngStrike" dirty="0">
                        <a:latin typeface="Cambria Math" panose="02040503050406030204" pitchFamily="18" charset="0"/>
                      </a:rPr>
                      <m:t>𝐴</m:t>
                    </m:r>
                    <m:r>
                      <a:rPr lang="en-US" sz="2400" i="1" strike="sngStrike" dirty="0">
                        <a:latin typeface="Cambria Math" panose="02040503050406030204" pitchFamily="18" charset="0"/>
                      </a:rPr>
                      <m:t>;</m:t>
                    </m:r>
                    <m:r>
                      <a:rPr lang="en-US" sz="2400" i="1" strike="sngStrike" dirty="0">
                        <a:latin typeface="Cambria Math" panose="02040503050406030204" pitchFamily="18" charset="0"/>
                      </a:rPr>
                      <m:t>𝐴</m:t>
                    </m:r>
                    <m:r>
                      <a:rPr lang="en-US" sz="2400" i="1" strike="sngStrike" dirty="0">
                        <a:latin typeface="Cambria Math" panose="02040503050406030204" pitchFamily="18" charset="0"/>
                      </a:rPr>
                      <m:t>→1</m:t>
                    </m:r>
                    <m:r>
                      <a:rPr lang="en-US" sz="2400" strike="sngStrike" dirty="0">
                        <a:latin typeface="Cambria Math" panose="02040503050406030204" pitchFamily="18" charset="0"/>
                      </a:rPr>
                      <m:t>}</m:t>
                    </m:r>
                  </m:oMath>
                </a14:m>
                <a:endParaRPr lang="en-US" sz="2400" i="1" strike="sngStrike" dirty="0">
                  <a:latin typeface="Cambria Math" panose="02040503050406030204" pitchFamily="18" charset="0"/>
                </a:endParaRPr>
              </a:p>
              <a:p>
                <a:pPr/>
                <a14:m>
                  <m:oMath xmlns:m="http://schemas.openxmlformats.org/officeDocument/2006/math">
                    <m:r>
                      <a:rPr lang="en-US" sz="2400" i="1" dirty="0" smtClean="0">
                        <a:latin typeface="Cambria Math" panose="02040503050406030204" pitchFamily="18" charset="0"/>
                      </a:rPr>
                      <m:t>𝑉</m:t>
                    </m:r>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𝑆</m:t>
                        </m:r>
                        <m:r>
                          <a:rPr lang="en-US" sz="2400" i="1" dirty="0" smtClean="0">
                            <a:latin typeface="Cambria Math" panose="02040503050406030204" pitchFamily="18" charset="0"/>
                          </a:rPr>
                          <m:t>, </m:t>
                        </m:r>
                        <m:r>
                          <a:rPr lang="en-US" sz="2400" i="1" dirty="0" smtClean="0">
                            <a:latin typeface="Cambria Math" panose="02040503050406030204" pitchFamily="18" charset="0"/>
                          </a:rPr>
                          <m:t>𝐴</m:t>
                        </m:r>
                        <m:r>
                          <a:rPr lang="en-US" sz="2400" i="1" dirty="0" smtClean="0">
                            <a:latin typeface="Cambria Math" panose="02040503050406030204" pitchFamily="18" charset="0"/>
                          </a:rPr>
                          <m:t>, 0, 1</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𝑇</m:t>
                    </m:r>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0,1</m:t>
                        </m:r>
                      </m:e>
                    </m:d>
                    <m:r>
                      <a:rPr lang="en-US" sz="2400" i="1" dirty="0" smtClean="0">
                        <a:latin typeface="Cambria Math" panose="02040503050406030204" pitchFamily="18" charset="0"/>
                      </a:rPr>
                      <m:t>;</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i="1" dirty="0" smtClean="0">
                        <a:latin typeface="Cambria Math" panose="02040503050406030204" pitchFamily="18" charset="0"/>
                      </a:rPr>
                      <m:t>𝑆</m:t>
                    </m:r>
                    <m:r>
                      <a:rPr lang="en-US" sz="2400" b="0" i="1" dirty="0" smtClean="0">
                        <a:latin typeface="Cambria Math" panose="02040503050406030204" pitchFamily="18" charset="0"/>
                      </a:rPr>
                      <m:t>→0</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→1</m:t>
                    </m:r>
                    <m:r>
                      <a:rPr lang="en-US" sz="2400" b="0" i="1" dirty="0" smtClean="0">
                        <a:latin typeface="Cambria Math" panose="02040503050406030204" pitchFamily="18" charset="0"/>
                      </a:rPr>
                      <m:t>𝐴</m:t>
                    </m:r>
                    <m:r>
                      <a:rPr lang="en-US" sz="2400" b="0" i="1" dirty="0" smtClean="0">
                        <a:latin typeface="Cambria Math" panose="02040503050406030204" pitchFamily="18" charset="0"/>
                      </a:rPr>
                      <m:t>;</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→1;</m:t>
                    </m:r>
                    <m:r>
                      <a:rPr lang="en-US" sz="2400" b="0" i="1" dirty="0" smtClean="0">
                        <a:latin typeface="Cambria Math" panose="02040503050406030204" pitchFamily="18" charset="0"/>
                      </a:rPr>
                      <m:t>𝐴</m:t>
                    </m:r>
                    <m:r>
                      <a:rPr lang="en-US" sz="2400" b="0" i="1" dirty="0" smtClean="0">
                        <a:latin typeface="Cambria Math" panose="02040503050406030204" pitchFamily="18" charset="0"/>
                      </a:rPr>
                      <m:t>→1</m:t>
                    </m:r>
                    <m:r>
                      <a:rPr lang="en-US" sz="2400" b="0" i="1" dirty="0" smtClean="0">
                        <a:latin typeface="Cambria Math" panose="02040503050406030204" pitchFamily="18" charset="0"/>
                      </a:rPr>
                      <m:t>𝐴</m:t>
                    </m:r>
                    <m:r>
                      <a:rPr lang="en-US" sz="2400" b="0" i="1" dirty="0" smtClean="0">
                        <a:latin typeface="Cambria Math" panose="02040503050406030204" pitchFamily="18" charset="0"/>
                      </a:rPr>
                      <m:t>;</m:t>
                    </m:r>
                    <m:r>
                      <a:rPr lang="en-US" sz="2400" b="0" i="1" dirty="0" smtClean="0">
                        <a:latin typeface="Cambria Math" panose="02040503050406030204" pitchFamily="18" charset="0"/>
                      </a:rPr>
                      <m:t>𝐴</m:t>
                    </m:r>
                    <m:r>
                      <a:rPr lang="en-US" sz="2400" b="0" i="1" dirty="0" smtClean="0">
                        <a:latin typeface="Cambria Math" panose="02040503050406030204" pitchFamily="18" charset="0"/>
                      </a:rPr>
                      <m:t>→1;</m:t>
                    </m:r>
                    <m:r>
                      <a:rPr lang="en-US" sz="2400" b="0" i="1" dirty="0" smtClean="0">
                        <a:latin typeface="Cambria Math" panose="02040503050406030204" pitchFamily="18" charset="0"/>
                      </a:rPr>
                      <m:t>𝑆</m:t>
                    </m:r>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r>
                      <a:rPr lang="en-US" sz="2400" b="0" i="1" dirty="0" smtClean="0">
                        <a:latin typeface="Cambria Math" panose="02040503050406030204" pitchFamily="18" charset="0"/>
                      </a:rPr>
                      <m:t> </m:t>
                    </m:r>
                    <m:r>
                      <a:rPr lang="en-US" sz="2400" b="0" i="0" dirty="0" smtClean="0">
                        <a:latin typeface="Cambria Math" panose="02040503050406030204" pitchFamily="18" charset="0"/>
                      </a:rPr>
                      <m:t>}</m:t>
                    </m:r>
                  </m:oMath>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8766" y="1825625"/>
                <a:ext cx="10868433" cy="4351338"/>
              </a:xfrm>
              <a:blipFill>
                <a:blip r:embed="rId2"/>
                <a:stretch>
                  <a:fillRect l="-729"/>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19</a:t>
            </a:fld>
            <a:endParaRPr lang="en-US" dirty="0"/>
          </a:p>
        </p:txBody>
      </p:sp>
      <p:pic>
        <p:nvPicPr>
          <p:cNvPr id="7" name="Picture 6"/>
          <p:cNvPicPr>
            <a:picLocks noChangeAspect="1"/>
          </p:cNvPicPr>
          <p:nvPr/>
        </p:nvPicPr>
        <p:blipFill>
          <a:blip r:embed="rId3"/>
          <a:stretch>
            <a:fillRect/>
          </a:stretch>
        </p:blipFill>
        <p:spPr>
          <a:xfrm>
            <a:off x="1018766" y="2708502"/>
            <a:ext cx="10240945" cy="988287"/>
          </a:xfrm>
          <a:prstGeom prst="rect">
            <a:avLst/>
          </a:prstGeom>
        </p:spPr>
      </p:pic>
    </p:spTree>
    <p:extLst>
      <p:ext uri="{BB962C8B-B14F-4D97-AF65-F5344CB8AC3E}">
        <p14:creationId xmlns:p14="http://schemas.microsoft.com/office/powerpoint/2010/main" val="39492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US" b="1"/>
              <a:t>Mô hình tính toán</a:t>
            </a:r>
            <a:endParaRPr lang="en-US" b="1" dirty="0"/>
          </a:p>
        </p:txBody>
      </p:sp>
      <p:sp>
        <p:nvSpPr>
          <p:cNvPr id="3" name="Content Placeholder 2"/>
          <p:cNvSpPr>
            <a:spLocks noGrp="1"/>
          </p:cNvSpPr>
          <p:nvPr>
            <p:ph idx="1"/>
          </p:nvPr>
        </p:nvSpPr>
        <p:spPr>
          <a:xfrm>
            <a:off x="4965431" y="2438400"/>
            <a:ext cx="6586489" cy="3785419"/>
          </a:xfrm>
        </p:spPr>
        <p:txBody>
          <a:bodyPr>
            <a:normAutofit/>
          </a:bodyPr>
          <a:lstStyle/>
          <a:p>
            <a:pPr marL="514350" indent="-514350">
              <a:buFont typeface="+mj-lt"/>
              <a:buAutoNum type="arabicPeriod"/>
            </a:pPr>
            <a:r>
              <a:rPr lang="en-US" sz="2000"/>
              <a:t>Ngôn ngữ và văn phạm</a:t>
            </a:r>
          </a:p>
          <a:p>
            <a:pPr lvl="1">
              <a:buFont typeface="Wingdings" panose="05000000000000000000" pitchFamily="2" charset="2"/>
              <a:buChar char="ü"/>
            </a:pPr>
            <a:r>
              <a:rPr lang="en-US" sz="2000"/>
              <a:t> Văn phạm cấu trúc câu</a:t>
            </a:r>
          </a:p>
          <a:p>
            <a:pPr lvl="1">
              <a:buFont typeface="Wingdings" panose="05000000000000000000" pitchFamily="2" charset="2"/>
              <a:buChar char="ü"/>
            </a:pPr>
            <a:r>
              <a:rPr lang="en-US" sz="2000"/>
              <a:t> Phân loại văn phạm cấu trúc câu</a:t>
            </a:r>
          </a:p>
          <a:p>
            <a:pPr marL="514350" indent="-514350">
              <a:buFont typeface="+mj-lt"/>
              <a:buAutoNum type="arabicPeriod"/>
            </a:pPr>
            <a:r>
              <a:rPr lang="en-US" sz="2000"/>
              <a:t>Các máy hữu hạn trạng thái</a:t>
            </a:r>
          </a:p>
          <a:p>
            <a:pPr lvl="1">
              <a:buFont typeface="Wingdings" panose="05000000000000000000" pitchFamily="2" charset="2"/>
              <a:buChar char="ü"/>
            </a:pPr>
            <a:r>
              <a:rPr lang="en-US" sz="2000"/>
              <a:t> Máy hữu hạn trạng thái có đầu ra</a:t>
            </a:r>
          </a:p>
          <a:p>
            <a:pPr lvl="1">
              <a:buFont typeface="Wingdings" panose="05000000000000000000" pitchFamily="2" charset="2"/>
              <a:buChar char="ü"/>
            </a:pPr>
            <a:r>
              <a:rPr lang="en-US" sz="2000"/>
              <a:t> Máy hữu hạn trạng thái không có đầu ra</a:t>
            </a:r>
          </a:p>
          <a:p>
            <a:pPr lvl="1">
              <a:buFont typeface="Wingdings" panose="05000000000000000000" pitchFamily="2" charset="2"/>
              <a:buChar char="ü"/>
            </a:pPr>
            <a:r>
              <a:rPr lang="en-US" sz="2000"/>
              <a:t> Sự chấp nhận của ngôn ngữ</a:t>
            </a:r>
          </a:p>
          <a:p>
            <a:pPr marL="514350" indent="-514350">
              <a:buFont typeface="+mj-lt"/>
              <a:buAutoNum type="arabicPeriod"/>
            </a:pPr>
            <a:r>
              <a:rPr lang="en-US" sz="2000"/>
              <a:t>Máy Turing</a:t>
            </a:r>
          </a:p>
          <a:p>
            <a:pPr lvl="1">
              <a:buFont typeface="Wingdings" panose="05000000000000000000" pitchFamily="2" charset="2"/>
              <a:buChar char="ü"/>
            </a:pPr>
            <a:r>
              <a:rPr lang="en-US" sz="2000"/>
              <a:t> Đoán nhận ngôn ngữ</a:t>
            </a:r>
          </a:p>
          <a:p>
            <a:pPr lvl="1">
              <a:buFont typeface="Wingdings" panose="05000000000000000000" pitchFamily="2" charset="2"/>
              <a:buChar char="ü"/>
            </a:pPr>
            <a:r>
              <a:rPr lang="en-US" sz="2000"/>
              <a:t> Tính hàm</a:t>
            </a:r>
          </a:p>
          <a:p>
            <a:pPr marL="0" indent="0">
              <a:buNone/>
            </a:pPr>
            <a:endParaRPr lang="en-US" sz="2000"/>
          </a:p>
        </p:txBody>
      </p:sp>
      <p:pic>
        <p:nvPicPr>
          <p:cNvPr id="18" name="Picture 5" descr="Computer script on a screen">
            <a:extLst>
              <a:ext uri="{FF2B5EF4-FFF2-40B4-BE49-F238E27FC236}">
                <a16:creationId xmlns:a16="http://schemas.microsoft.com/office/drawing/2014/main" id="{D59434CD-37C6-48F6-82C5-4E21BEC96098}"/>
              </a:ext>
            </a:extLst>
          </p:cNvPr>
          <p:cNvPicPr>
            <a:picLocks noChangeAspect="1"/>
          </p:cNvPicPr>
          <p:nvPr/>
        </p:nvPicPr>
        <p:blipFill rotWithShape="1">
          <a:blip r:embed="rId2"/>
          <a:srcRect l="7554" r="47326" b="-1"/>
          <a:stretch/>
        </p:blipFill>
        <p:spPr>
          <a:xfrm>
            <a:off x="20" y="10"/>
            <a:ext cx="4635571" cy="6857990"/>
          </a:xfrm>
          <a:prstGeom prst="rect">
            <a:avLst/>
          </a:prstGeom>
          <a:effectLst/>
        </p:spPr>
      </p:pic>
      <p:cxnSp>
        <p:nvCxnSpPr>
          <p:cNvPr id="19"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0167042" y="6356350"/>
            <a:ext cx="1186758" cy="365125"/>
          </a:xfrm>
        </p:spPr>
        <p:txBody>
          <a:bodyPr>
            <a:normAutofit/>
          </a:bodyPr>
          <a:lstStyle/>
          <a:p>
            <a:pPr>
              <a:spcAft>
                <a:spcPts val="600"/>
              </a:spcAft>
            </a:pPr>
            <a:fld id="{33AE0CDE-C6B8-405C-A055-25C59FA13534}" type="slidenum">
              <a:rPr lang="en-US" smtClean="0"/>
              <a:pPr>
                <a:spcAft>
                  <a:spcPts val="600"/>
                </a:spcAft>
              </a:pPr>
              <a:t>2</a:t>
            </a:fld>
            <a:endParaRPr lang="en-US"/>
          </a:p>
        </p:txBody>
      </p:sp>
    </p:spTree>
    <p:extLst>
      <p:ext uri="{BB962C8B-B14F-4D97-AF65-F5344CB8AC3E}">
        <p14:creationId xmlns:p14="http://schemas.microsoft.com/office/powerpoint/2010/main" val="397016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400" b="1"/>
              <a:t>Cây dẫn xuất</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pPr marL="0" indent="0">
              <a:buNone/>
            </a:pPr>
            <a:r>
              <a:rPr lang="en-US" sz="2200"/>
              <a:t>Một dẫn xuất trong ngôn ngữ được sinh bởi một văn phạm phi ngữ cảnh có thể được biểu diễn bằng đồ thị nhờ một cây, gọi là cây dẫn xuất (cây cú pháp).</a:t>
            </a:r>
          </a:p>
          <a:p>
            <a:pPr marL="0" indent="0">
              <a:buNone/>
            </a:pPr>
            <a:endParaRPr lang="en-US" sz="2200"/>
          </a:p>
        </p:txBody>
      </p:sp>
      <p:pic>
        <p:nvPicPr>
          <p:cNvPr id="5" name="Picture 4"/>
          <p:cNvPicPr>
            <a:picLocks noChangeAspect="1"/>
          </p:cNvPicPr>
          <p:nvPr/>
        </p:nvPicPr>
        <p:blipFill>
          <a:blip r:embed="rId2"/>
          <a:stretch>
            <a:fillRect/>
          </a:stretch>
        </p:blipFill>
        <p:spPr>
          <a:xfrm>
            <a:off x="6099048" y="1593422"/>
            <a:ext cx="5458968" cy="3671156"/>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20</a:t>
            </a:fld>
            <a:endParaRPr lang="en-US"/>
          </a:p>
        </p:txBody>
      </p:sp>
    </p:spTree>
    <p:extLst>
      <p:ext uri="{BB962C8B-B14F-4D97-AF65-F5344CB8AC3E}">
        <p14:creationId xmlns:p14="http://schemas.microsoft.com/office/powerpoint/2010/main" val="313972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976F9D-FFBA-49E5-8C50-5773C0218F99}"/>
              </a:ext>
            </a:extLst>
          </p:cNvPr>
          <p:cNvSpPr>
            <a:spLocks noGrp="1"/>
          </p:cNvSpPr>
          <p:nvPr>
            <p:ph type="sldNum" sz="quarter" idx="12"/>
          </p:nvPr>
        </p:nvSpPr>
        <p:spPr/>
        <p:txBody>
          <a:bodyPr/>
          <a:lstStyle/>
          <a:p>
            <a:fld id="{33AE0CDE-C6B8-405C-A055-25C59FA13534}" type="slidenum">
              <a:rPr lang="en-US" smtClean="0"/>
              <a:t>21</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7E63B75-0DFC-454D-809A-9CA692D06D9F}"/>
                  </a:ext>
                </a:extLst>
              </p:cNvPr>
              <p:cNvSpPr txBox="1"/>
              <p:nvPr/>
            </p:nvSpPr>
            <p:spPr>
              <a:xfrm>
                <a:off x="6283579" y="1201136"/>
                <a:ext cx="4885508" cy="1569660"/>
              </a:xfrm>
              <a:prstGeom prst="rect">
                <a:avLst/>
              </a:prstGeom>
              <a:noFill/>
            </p:spPr>
            <p:txBody>
              <a:bodyPr wrap="square" rtlCol="0">
                <a:spAutoFit/>
              </a:bodyPr>
              <a:lstStyle/>
              <a:p>
                <a:r>
                  <a:rPr lang="en-US" sz="2400" dirty="0"/>
                  <a:t>G=(V, T, S, P), </a:t>
                </a:r>
                <a:r>
                  <a:rPr lang="en-US" sz="2400" dirty="0" err="1"/>
                  <a:t>trong</a:t>
                </a:r>
                <a:r>
                  <a:rPr lang="en-US" sz="2400" dirty="0"/>
                  <a:t> </a:t>
                </a:r>
                <a:r>
                  <a:rPr lang="en-US" sz="2400" dirty="0" err="1"/>
                  <a:t>đó</a:t>
                </a:r>
                <a:r>
                  <a:rPr lang="en-US" sz="2400" dirty="0"/>
                  <a:t> V={</a:t>
                </a:r>
                <a:r>
                  <a:rPr lang="en-US" sz="2400" dirty="0" err="1"/>
                  <a:t>a,b</a:t>
                </a:r>
                <a:r>
                  <a:rPr lang="en-US" sz="2400" dirty="0"/>
                  <a:t>, S}, T={</a:t>
                </a:r>
                <a:r>
                  <a:rPr lang="en-US" sz="2400" dirty="0" err="1"/>
                  <a:t>a,b</a:t>
                </a:r>
                <a:r>
                  <a:rPr lang="en-US" sz="2400" dirty="0"/>
                  <a:t>}, S </a:t>
                </a:r>
                <a:r>
                  <a:rPr lang="en-US" sz="2400" dirty="0" err="1"/>
                  <a:t>là</a:t>
                </a:r>
                <a:r>
                  <a:rPr lang="en-US" sz="2400" dirty="0"/>
                  <a:t> </a:t>
                </a:r>
                <a:r>
                  <a:rPr lang="en-US" sz="2400" dirty="0" err="1"/>
                  <a:t>ký</a:t>
                </a:r>
                <a:r>
                  <a:rPr lang="en-US" sz="2400" dirty="0"/>
                  <a:t> </a:t>
                </a:r>
                <a:r>
                  <a:rPr lang="en-US" sz="2400" dirty="0" err="1"/>
                  <a:t>hiệu</a:t>
                </a:r>
                <a:r>
                  <a:rPr lang="en-US" sz="2400" dirty="0"/>
                  <a:t> </a:t>
                </a:r>
                <a:r>
                  <a:rPr lang="en-US" sz="2400" dirty="0" err="1"/>
                  <a:t>xuất</a:t>
                </a:r>
                <a:r>
                  <a:rPr lang="en-US" sz="2400" dirty="0"/>
                  <a:t> </a:t>
                </a:r>
                <a:r>
                  <a:rPr lang="en-US" sz="2400" dirty="0" err="1"/>
                  <a:t>phát</a:t>
                </a:r>
                <a:r>
                  <a:rPr lang="en-US" sz="2400" dirty="0"/>
                  <a:t> </a:t>
                </a:r>
                <a:r>
                  <a:rPr lang="en-US" sz="2400" dirty="0" err="1"/>
                  <a:t>và</a:t>
                </a:r>
                <a:r>
                  <a:rPr lang="en-US" sz="2400" dirty="0"/>
                  <a:t> </a:t>
                </a:r>
                <a:r>
                  <a:rPr lang="en-US" sz="2400" dirty="0" err="1"/>
                  <a:t>các</a:t>
                </a:r>
                <a:r>
                  <a:rPr lang="en-US" sz="2400" dirty="0"/>
                  <a:t> </a:t>
                </a:r>
                <a:r>
                  <a:rPr lang="en-US" sz="2400" dirty="0" err="1"/>
                  <a:t>sản</a:t>
                </a:r>
                <a:r>
                  <a:rPr lang="en-US" sz="2400" dirty="0"/>
                  <a:t> </a:t>
                </a:r>
                <a:r>
                  <a:rPr lang="en-US" sz="2400" dirty="0" err="1"/>
                  <a:t>xuất</a:t>
                </a:r>
                <a:r>
                  <a:rPr lang="en-US" sz="2400" dirty="0"/>
                  <a:t> </a:t>
                </a:r>
                <a14:m>
                  <m:oMath xmlns:m="http://schemas.openxmlformats.org/officeDocument/2006/math">
                    <m:d>
                      <m:dPr>
                        <m:begChr m:val="{"/>
                        <m:endChr m:val="}"/>
                        <m:ctrlPr>
                          <a:rPr lang="en-US" sz="2400" i="1" dirty="0" err="1">
                            <a:latin typeface="Cambria Math" panose="02040503050406030204" pitchFamily="18" charset="0"/>
                          </a:rPr>
                        </m:ctrlPr>
                      </m:dPr>
                      <m:e>
                        <m:r>
                          <a:rPr lang="en-US" sz="2400" i="1" dirty="0" err="1">
                            <a:latin typeface="Cambria Math" panose="02040503050406030204" pitchFamily="18" charset="0"/>
                          </a:rPr>
                          <m:t>𝑆</m:t>
                        </m:r>
                        <m:r>
                          <a:rPr lang="en-US" sz="2400" i="1" dirty="0">
                            <a:latin typeface="Cambria Math" panose="02040503050406030204" pitchFamily="18" charset="0"/>
                          </a:rPr>
                          <m:t>→</m:t>
                        </m:r>
                        <m:r>
                          <a:rPr lang="en-US" sz="2400" i="1" dirty="0" err="1">
                            <a:latin typeface="Cambria Math" panose="02040503050406030204" pitchFamily="18" charset="0"/>
                            <a:sym typeface="Wingdings" panose="05000000000000000000" pitchFamily="2" charset="2"/>
                          </a:rPr>
                          <m:t>𝑎𝑆𝑏</m:t>
                        </m:r>
                        <m:r>
                          <a:rPr lang="en-US" sz="2400" i="1" dirty="0">
                            <a:latin typeface="Cambria Math" panose="02040503050406030204" pitchFamily="18" charset="0"/>
                            <a:sym typeface="Wingdings" panose="05000000000000000000" pitchFamily="2" charset="2"/>
                          </a:rPr>
                          <m:t>, </m:t>
                        </m:r>
                        <m:r>
                          <a:rPr lang="en-US" sz="2400" i="1" dirty="0">
                            <a:latin typeface="Cambria Math" panose="02040503050406030204" pitchFamily="18" charset="0"/>
                            <a:sym typeface="Wingdings" panose="05000000000000000000" pitchFamily="2" charset="2"/>
                          </a:rPr>
                          <m:t>𝑆</m:t>
                        </m:r>
                        <m:r>
                          <a:rPr lang="en-US" sz="2400" i="1" dirty="0">
                            <a:latin typeface="Cambria Math" panose="02040503050406030204" pitchFamily="18" charset="0"/>
                            <a:sym typeface="Wingdings" panose="05000000000000000000" pitchFamily="2" charset="2"/>
                          </a:rPr>
                          <m:t>→</m:t>
                        </m:r>
                        <m:r>
                          <a:rPr lang="en-US" sz="2400" b="0" i="1" dirty="0" smtClean="0">
                            <a:latin typeface="Cambria Math" panose="02040503050406030204" pitchFamily="18" charset="0"/>
                            <a:sym typeface="Wingdings" panose="05000000000000000000" pitchFamily="2" charset="2"/>
                          </a:rPr>
                          <m:t>𝜆</m:t>
                        </m:r>
                      </m:e>
                    </m:d>
                  </m:oMath>
                </a14:m>
                <a:r>
                  <a:rPr lang="en-US" sz="2400" dirty="0">
                    <a:sym typeface="Symbol" panose="05050102010706020507" pitchFamily="18" charset="2"/>
                  </a:rPr>
                  <a:t> </a:t>
                </a:r>
              </a:p>
              <a:p>
                <a:r>
                  <a:rPr lang="en-US" sz="2400" dirty="0" err="1">
                    <a:sym typeface="Symbol" panose="05050102010706020507" pitchFamily="18" charset="2"/>
                  </a:rPr>
                  <a:t>Dựng</a:t>
                </a:r>
                <a:r>
                  <a:rPr lang="en-US" sz="2400" dirty="0">
                    <a:sym typeface="Symbol" panose="05050102010706020507" pitchFamily="18" charset="2"/>
                  </a:rPr>
                  <a:t> </a:t>
                </a:r>
                <a:r>
                  <a:rPr lang="en-US" sz="2400" dirty="0" err="1">
                    <a:sym typeface="Symbol" panose="05050102010706020507" pitchFamily="18" charset="2"/>
                  </a:rPr>
                  <a:t>cây</a:t>
                </a:r>
                <a:r>
                  <a:rPr lang="en-US" sz="2400" dirty="0">
                    <a:sym typeface="Symbol" panose="05050102010706020507" pitchFamily="18" charset="2"/>
                  </a:rPr>
                  <a:t> </a:t>
                </a:r>
                <a:r>
                  <a:rPr lang="en-US" sz="2400" dirty="0" err="1">
                    <a:sym typeface="Symbol" panose="05050102010706020507" pitchFamily="18" charset="2"/>
                  </a:rPr>
                  <a:t>dẫn</a:t>
                </a:r>
                <a:r>
                  <a:rPr lang="en-US" sz="2400" dirty="0">
                    <a:sym typeface="Symbol" panose="05050102010706020507" pitchFamily="18" charset="2"/>
                  </a:rPr>
                  <a:t> </a:t>
                </a:r>
                <a:r>
                  <a:rPr lang="en-US" sz="2400" dirty="0" err="1">
                    <a:sym typeface="Symbol" panose="05050102010706020507" pitchFamily="18" charset="2"/>
                  </a:rPr>
                  <a:t>xuất</a:t>
                </a:r>
                <a:r>
                  <a:rPr lang="en-US" sz="2400" dirty="0">
                    <a:sym typeface="Symbol" panose="05050102010706020507" pitchFamily="18" charset="2"/>
                  </a:rPr>
                  <a:t> </a:t>
                </a:r>
                <a:r>
                  <a:rPr lang="en-US" sz="2400" dirty="0" err="1">
                    <a:sym typeface="Symbol" panose="05050102010706020507" pitchFamily="18" charset="2"/>
                  </a:rPr>
                  <a:t>cho</a:t>
                </a:r>
                <a:r>
                  <a:rPr lang="en-US" sz="2400" dirty="0">
                    <a:sym typeface="Symbol" panose="05050102010706020507" pitchFamily="18" charset="2"/>
                  </a:rPr>
                  <a:t> </a:t>
                </a:r>
                <a:r>
                  <a:rPr lang="en-US" sz="2400" dirty="0" err="1">
                    <a:sym typeface="Symbol" panose="05050102010706020507" pitchFamily="18" charset="2"/>
                  </a:rPr>
                  <a:t>xâu</a:t>
                </a:r>
                <a:r>
                  <a:rPr lang="en-US" sz="2400" dirty="0">
                    <a:sym typeface="Symbol" panose="05050102010706020507" pitchFamily="18" charset="2"/>
                  </a:rPr>
                  <a:t> </a:t>
                </a:r>
                <a14:m>
                  <m:oMath xmlns:m="http://schemas.openxmlformats.org/officeDocument/2006/math">
                    <m:r>
                      <a:rPr lang="en-US" sz="2400" i="1">
                        <a:latin typeface="Cambria Math" panose="02040503050406030204" pitchFamily="18" charset="0"/>
                        <a:sym typeface="Symbol" panose="05050102010706020507" pitchFamily="18" charset="2"/>
                      </a:rPr>
                      <m:t>𝑎𝑎𝑎𝑏𝑏𝑏</m:t>
                    </m:r>
                  </m:oMath>
                </a14:m>
                <a:endParaRPr lang="en-US" sz="2400" dirty="0"/>
              </a:p>
            </p:txBody>
          </p:sp>
        </mc:Choice>
        <mc:Fallback>
          <p:sp>
            <p:nvSpPr>
              <p:cNvPr id="3" name="TextBox 2">
                <a:extLst>
                  <a:ext uri="{FF2B5EF4-FFF2-40B4-BE49-F238E27FC236}">
                    <a16:creationId xmlns:a16="http://schemas.microsoft.com/office/drawing/2014/main" id="{E7E63B75-0DFC-454D-809A-9CA692D06D9F}"/>
                  </a:ext>
                </a:extLst>
              </p:cNvPr>
              <p:cNvSpPr txBox="1">
                <a:spLocks noRot="1" noChangeAspect="1" noMove="1" noResize="1" noEditPoints="1" noAdjustHandles="1" noChangeArrowheads="1" noChangeShapeType="1" noTextEdit="1"/>
              </p:cNvSpPr>
              <p:nvPr/>
            </p:nvSpPr>
            <p:spPr>
              <a:xfrm>
                <a:off x="6283579" y="1201136"/>
                <a:ext cx="4885508" cy="1569660"/>
              </a:xfrm>
              <a:prstGeom prst="rect">
                <a:avLst/>
              </a:prstGeom>
              <a:blipFill>
                <a:blip r:embed="rId2"/>
                <a:stretch>
                  <a:fillRect l="-1998" t="-3101" b="-7752"/>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6BDA8550-492A-44FE-8CE3-B1CCC2184761}"/>
              </a:ext>
            </a:extLst>
          </p:cNvPr>
          <p:cNvGrpSpPr/>
          <p:nvPr/>
        </p:nvGrpSpPr>
        <p:grpSpPr>
          <a:xfrm>
            <a:off x="1022913" y="550416"/>
            <a:ext cx="7165258" cy="6247766"/>
            <a:chOff x="1022913" y="550416"/>
            <a:chExt cx="7165258" cy="6247766"/>
          </a:xfrm>
        </p:grpSpPr>
        <p:sp>
          <p:nvSpPr>
            <p:cNvPr id="4" name="Oval 3">
              <a:extLst>
                <a:ext uri="{FF2B5EF4-FFF2-40B4-BE49-F238E27FC236}">
                  <a16:creationId xmlns:a16="http://schemas.microsoft.com/office/drawing/2014/main" id="{535F3692-3DF3-4699-BC1D-6B45514FFBF6}"/>
                </a:ext>
              </a:extLst>
            </p:cNvPr>
            <p:cNvSpPr/>
            <p:nvPr/>
          </p:nvSpPr>
          <p:spPr>
            <a:xfrm>
              <a:off x="2299317" y="550416"/>
              <a:ext cx="532660" cy="541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CA" dirty="0"/>
            </a:p>
          </p:txBody>
        </p:sp>
        <p:cxnSp>
          <p:nvCxnSpPr>
            <p:cNvPr id="6" name="Straight Arrow Connector 5">
              <a:extLst>
                <a:ext uri="{FF2B5EF4-FFF2-40B4-BE49-F238E27FC236}">
                  <a16:creationId xmlns:a16="http://schemas.microsoft.com/office/drawing/2014/main" id="{2A8EF150-5EA5-44AA-81E7-9FF9D8AF5147}"/>
                </a:ext>
              </a:extLst>
            </p:cNvPr>
            <p:cNvCxnSpPr>
              <a:stCxn id="4" idx="3"/>
            </p:cNvCxnSpPr>
            <p:nvPr/>
          </p:nvCxnSpPr>
          <p:spPr>
            <a:xfrm flipH="1">
              <a:off x="1740023" y="1012647"/>
              <a:ext cx="637300" cy="691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4DA333F-D477-4A2D-944C-47BE50C05E4E}"/>
                </a:ext>
              </a:extLst>
            </p:cNvPr>
            <p:cNvSpPr/>
            <p:nvPr/>
          </p:nvSpPr>
          <p:spPr>
            <a:xfrm>
              <a:off x="1022913" y="1704513"/>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CA" dirty="0"/>
            </a:p>
          </p:txBody>
        </p:sp>
        <p:cxnSp>
          <p:nvCxnSpPr>
            <p:cNvPr id="10" name="Straight Arrow Connector 9">
              <a:extLst>
                <a:ext uri="{FF2B5EF4-FFF2-40B4-BE49-F238E27FC236}">
                  <a16:creationId xmlns:a16="http://schemas.microsoft.com/office/drawing/2014/main" id="{20FB790A-6A87-4507-9560-78A19F2DA81F}"/>
                </a:ext>
              </a:extLst>
            </p:cNvPr>
            <p:cNvCxnSpPr>
              <a:stCxn id="4" idx="5"/>
            </p:cNvCxnSpPr>
            <p:nvPr/>
          </p:nvCxnSpPr>
          <p:spPr>
            <a:xfrm>
              <a:off x="2753971" y="1012647"/>
              <a:ext cx="504134" cy="77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93B8118-253C-40F8-A13E-3D04EF7CA2CD}"/>
                </a:ext>
              </a:extLst>
            </p:cNvPr>
            <p:cNvSpPr/>
            <p:nvPr/>
          </p:nvSpPr>
          <p:spPr>
            <a:xfrm>
              <a:off x="2831977" y="1767249"/>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aSb</a:t>
              </a:r>
              <a:endParaRPr lang="en-CA" sz="2400" dirty="0"/>
            </a:p>
          </p:txBody>
        </p:sp>
        <p:cxnSp>
          <p:nvCxnSpPr>
            <p:cNvPr id="13" name="Straight Arrow Connector 12">
              <a:extLst>
                <a:ext uri="{FF2B5EF4-FFF2-40B4-BE49-F238E27FC236}">
                  <a16:creationId xmlns:a16="http://schemas.microsoft.com/office/drawing/2014/main" id="{80DCA981-B216-4BCB-A2BB-C436A671B073}"/>
                </a:ext>
              </a:extLst>
            </p:cNvPr>
            <p:cNvCxnSpPr>
              <a:stCxn id="11" idx="3"/>
            </p:cNvCxnSpPr>
            <p:nvPr/>
          </p:nvCxnSpPr>
          <p:spPr>
            <a:xfrm flipH="1">
              <a:off x="2547891" y="2786217"/>
              <a:ext cx="456445" cy="72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D8949C9-1F96-49BB-A2A5-2BAE332B86BF}"/>
                </a:ext>
              </a:extLst>
            </p:cNvPr>
            <p:cNvSpPr/>
            <p:nvPr/>
          </p:nvSpPr>
          <p:spPr>
            <a:xfrm>
              <a:off x="1959419" y="3506680"/>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ab</a:t>
              </a:r>
              <a:endParaRPr lang="en-CA" sz="2400" dirty="0"/>
            </a:p>
          </p:txBody>
        </p:sp>
        <p:cxnSp>
          <p:nvCxnSpPr>
            <p:cNvPr id="16" name="Straight Arrow Connector 15">
              <a:extLst>
                <a:ext uri="{FF2B5EF4-FFF2-40B4-BE49-F238E27FC236}">
                  <a16:creationId xmlns:a16="http://schemas.microsoft.com/office/drawing/2014/main" id="{9733545C-DD31-4EAA-B020-129F53DB7D2F}"/>
                </a:ext>
              </a:extLst>
            </p:cNvPr>
            <p:cNvCxnSpPr>
              <a:stCxn id="11" idx="5"/>
            </p:cNvCxnSpPr>
            <p:nvPr/>
          </p:nvCxnSpPr>
          <p:spPr>
            <a:xfrm>
              <a:off x="3836562" y="2786217"/>
              <a:ext cx="406964" cy="791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5E30FD3-98DA-47FF-8D38-AD36C8497BA1}"/>
                </a:ext>
              </a:extLst>
            </p:cNvPr>
            <p:cNvSpPr/>
            <p:nvPr/>
          </p:nvSpPr>
          <p:spPr>
            <a:xfrm>
              <a:off x="3811893" y="3577701"/>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aaSbb</a:t>
              </a:r>
              <a:endParaRPr lang="en-CA" sz="2000" dirty="0"/>
            </a:p>
          </p:txBody>
        </p:sp>
        <p:cxnSp>
          <p:nvCxnSpPr>
            <p:cNvPr id="19" name="Straight Arrow Connector 18">
              <a:extLst>
                <a:ext uri="{FF2B5EF4-FFF2-40B4-BE49-F238E27FC236}">
                  <a16:creationId xmlns:a16="http://schemas.microsoft.com/office/drawing/2014/main" id="{1D8DD85A-CCEC-4DE5-8ECA-0C2D966F32EF}"/>
                </a:ext>
              </a:extLst>
            </p:cNvPr>
            <p:cNvCxnSpPr>
              <a:stCxn id="17" idx="3"/>
            </p:cNvCxnSpPr>
            <p:nvPr/>
          </p:nvCxnSpPr>
          <p:spPr>
            <a:xfrm flipH="1">
              <a:off x="3577701" y="4596669"/>
              <a:ext cx="406551" cy="81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7DBBDF2-9D23-4864-BA1E-E050D75EA84C}"/>
                </a:ext>
              </a:extLst>
            </p:cNvPr>
            <p:cNvSpPr/>
            <p:nvPr/>
          </p:nvSpPr>
          <p:spPr>
            <a:xfrm>
              <a:off x="2831977" y="5415379"/>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aabb</a:t>
              </a:r>
              <a:endParaRPr lang="en-CA" sz="2000" dirty="0"/>
            </a:p>
          </p:txBody>
        </p:sp>
        <p:cxnSp>
          <p:nvCxnSpPr>
            <p:cNvPr id="22" name="Straight Arrow Connector 21">
              <a:extLst>
                <a:ext uri="{FF2B5EF4-FFF2-40B4-BE49-F238E27FC236}">
                  <a16:creationId xmlns:a16="http://schemas.microsoft.com/office/drawing/2014/main" id="{8B982C11-6783-48DB-97BF-90C3E44D18C5}"/>
                </a:ext>
              </a:extLst>
            </p:cNvPr>
            <p:cNvCxnSpPr>
              <a:stCxn id="17" idx="5"/>
            </p:cNvCxnSpPr>
            <p:nvPr/>
          </p:nvCxnSpPr>
          <p:spPr>
            <a:xfrm>
              <a:off x="4816478" y="4596669"/>
              <a:ext cx="421347" cy="81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8D62370-9462-4D30-A036-32EB9FAA1D30}"/>
                </a:ext>
              </a:extLst>
            </p:cNvPr>
            <p:cNvSpPr/>
            <p:nvPr/>
          </p:nvSpPr>
          <p:spPr>
            <a:xfrm>
              <a:off x="4919056" y="5364965"/>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aaaSbbb</a:t>
              </a:r>
              <a:endParaRPr lang="en-CA" sz="1400" dirty="0"/>
            </a:p>
          </p:txBody>
        </p:sp>
        <p:cxnSp>
          <p:nvCxnSpPr>
            <p:cNvPr id="25" name="Straight Arrow Connector 24">
              <a:extLst>
                <a:ext uri="{FF2B5EF4-FFF2-40B4-BE49-F238E27FC236}">
                  <a16:creationId xmlns:a16="http://schemas.microsoft.com/office/drawing/2014/main" id="{8C2C7626-1F56-45B1-B2FE-871A0CC57DDC}"/>
                </a:ext>
              </a:extLst>
            </p:cNvPr>
            <p:cNvCxnSpPr>
              <a:stCxn id="23" idx="7"/>
            </p:cNvCxnSpPr>
            <p:nvPr/>
          </p:nvCxnSpPr>
          <p:spPr>
            <a:xfrm flipV="1">
              <a:off x="5923641" y="5282214"/>
              <a:ext cx="1071963" cy="257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F5CF6F9-21D4-4402-809E-15A90EF6C10F}"/>
                </a:ext>
              </a:extLst>
            </p:cNvPr>
            <p:cNvSpPr/>
            <p:nvPr/>
          </p:nvSpPr>
          <p:spPr>
            <a:xfrm>
              <a:off x="7011227" y="4700475"/>
              <a:ext cx="1176944" cy="1193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aaabbb</a:t>
              </a:r>
              <a:endParaRPr lang="en-CA" sz="1600" dirty="0"/>
            </a:p>
          </p:txBody>
        </p:sp>
        <p:cxnSp>
          <p:nvCxnSpPr>
            <p:cNvPr id="28" name="Straight Arrow Connector 27">
              <a:extLst>
                <a:ext uri="{FF2B5EF4-FFF2-40B4-BE49-F238E27FC236}">
                  <a16:creationId xmlns:a16="http://schemas.microsoft.com/office/drawing/2014/main" id="{05DAF3A9-33B6-4372-9027-C6DE556F8C96}"/>
                </a:ext>
              </a:extLst>
            </p:cNvPr>
            <p:cNvCxnSpPr>
              <a:stCxn id="23" idx="5"/>
            </p:cNvCxnSpPr>
            <p:nvPr/>
          </p:nvCxnSpPr>
          <p:spPr>
            <a:xfrm>
              <a:off x="5923641" y="6383933"/>
              <a:ext cx="1082494" cy="154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0A004B4-264D-4377-A9AF-3B0F92829B4F}"/>
                </a:ext>
              </a:extLst>
            </p:cNvPr>
            <p:cNvSpPr/>
            <p:nvPr/>
          </p:nvSpPr>
          <p:spPr>
            <a:xfrm>
              <a:off x="7011227" y="6096213"/>
              <a:ext cx="689238" cy="701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endParaRPr lang="en-CA" sz="2000" dirty="0"/>
            </a:p>
          </p:txBody>
        </p:sp>
      </p:grpSp>
    </p:spTree>
    <p:extLst>
      <p:ext uri="{BB962C8B-B14F-4D97-AF65-F5344CB8AC3E}">
        <p14:creationId xmlns:p14="http://schemas.microsoft.com/office/powerpoint/2010/main" val="16116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22</a:t>
            </a:fld>
            <a:endParaRPr lang="en-US"/>
          </a:p>
        </p:txBody>
      </p:sp>
      <p:pic>
        <p:nvPicPr>
          <p:cNvPr id="5" name="Picture 4"/>
          <p:cNvPicPr>
            <a:picLocks noChangeAspect="1"/>
          </p:cNvPicPr>
          <p:nvPr/>
        </p:nvPicPr>
        <p:blipFill>
          <a:blip r:embed="rId2"/>
          <a:stretch>
            <a:fillRect/>
          </a:stretch>
        </p:blipFill>
        <p:spPr>
          <a:xfrm>
            <a:off x="838200" y="1144359"/>
            <a:ext cx="10705840" cy="4263663"/>
          </a:xfrm>
          <a:prstGeom prst="rect">
            <a:avLst/>
          </a:prstGeom>
        </p:spPr>
      </p:pic>
    </p:spTree>
    <p:extLst>
      <p:ext uri="{BB962C8B-B14F-4D97-AF65-F5344CB8AC3E}">
        <p14:creationId xmlns:p14="http://schemas.microsoft.com/office/powerpoint/2010/main" val="195187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556658" y="73395"/>
            <a:ext cx="8697686" cy="6648080"/>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23</a:t>
            </a:fld>
            <a:endParaRPr lang="en-US"/>
          </a:p>
        </p:txBody>
      </p:sp>
    </p:spTree>
    <p:extLst>
      <p:ext uri="{BB962C8B-B14F-4D97-AF65-F5344CB8AC3E}">
        <p14:creationId xmlns:p14="http://schemas.microsoft.com/office/powerpoint/2010/main" val="3760850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0715"/>
          </a:xfrm>
        </p:spPr>
        <p:txBody>
          <a:bodyPr>
            <a:normAutofit fontScale="90000"/>
          </a:bodyPr>
          <a:lstStyle/>
          <a:p>
            <a:r>
              <a:rPr lang="en-US" dirty="0" err="1"/>
              <a:t>Phân</a:t>
            </a:r>
            <a:r>
              <a:rPr lang="en-US" dirty="0"/>
              <a:t> </a:t>
            </a:r>
            <a:r>
              <a:rPr lang="en-US" dirty="0" err="1"/>
              <a:t>loại</a:t>
            </a:r>
            <a:r>
              <a:rPr lang="en-US" dirty="0"/>
              <a:t> </a:t>
            </a:r>
            <a:r>
              <a:rPr lang="en-US" dirty="0" err="1"/>
              <a:t>văn</a:t>
            </a:r>
            <a:r>
              <a:rPr lang="en-US" dirty="0"/>
              <a:t> </a:t>
            </a:r>
            <a:r>
              <a:rPr lang="en-US" dirty="0" err="1"/>
              <a:t>phạm</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24</a:t>
            </a:fld>
            <a:endParaRPr lang="en-US"/>
          </a:p>
        </p:txBody>
      </p:sp>
      <p:pic>
        <p:nvPicPr>
          <p:cNvPr id="5" name="Picture 4"/>
          <p:cNvPicPr>
            <a:picLocks noChangeAspect="1"/>
          </p:cNvPicPr>
          <p:nvPr/>
        </p:nvPicPr>
        <p:blipFill>
          <a:blip r:embed="rId2"/>
          <a:stretch>
            <a:fillRect/>
          </a:stretch>
        </p:blipFill>
        <p:spPr>
          <a:xfrm>
            <a:off x="1458413" y="1429184"/>
            <a:ext cx="5177518" cy="5292291"/>
          </a:xfrm>
          <a:prstGeom prst="rect">
            <a:avLst/>
          </a:prstGeom>
        </p:spPr>
      </p:pic>
    </p:spTree>
    <p:extLst>
      <p:ext uri="{BB962C8B-B14F-4D97-AF65-F5344CB8AC3E}">
        <p14:creationId xmlns:p14="http://schemas.microsoft.com/office/powerpoint/2010/main" val="2035075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25</a:t>
            </a:fld>
            <a:endParaRPr lang="en-US"/>
          </a:p>
        </p:txBody>
      </p:sp>
      <p:pic>
        <p:nvPicPr>
          <p:cNvPr id="5" name="Picture 4"/>
          <p:cNvPicPr>
            <a:picLocks noChangeAspect="1"/>
          </p:cNvPicPr>
          <p:nvPr/>
        </p:nvPicPr>
        <p:blipFill>
          <a:blip r:embed="rId2"/>
          <a:stretch>
            <a:fillRect/>
          </a:stretch>
        </p:blipFill>
        <p:spPr>
          <a:xfrm>
            <a:off x="838200" y="1159192"/>
            <a:ext cx="10589930" cy="3504248"/>
          </a:xfrm>
          <a:prstGeom prst="rect">
            <a:avLst/>
          </a:prstGeom>
        </p:spPr>
      </p:pic>
    </p:spTree>
    <p:extLst>
      <p:ext uri="{BB962C8B-B14F-4D97-AF65-F5344CB8AC3E}">
        <p14:creationId xmlns:p14="http://schemas.microsoft.com/office/powerpoint/2010/main" val="2275504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descr="Electronic components on a white background">
            <a:extLst>
              <a:ext uri="{FF2B5EF4-FFF2-40B4-BE49-F238E27FC236}">
                <a16:creationId xmlns:a16="http://schemas.microsoft.com/office/drawing/2014/main" id="{DD3C4D55-9E24-4815-8D10-05D929F61923}"/>
              </a:ext>
            </a:extLst>
          </p:cNvPr>
          <p:cNvPicPr>
            <a:picLocks noChangeAspect="1"/>
          </p:cNvPicPr>
          <p:nvPr/>
        </p:nvPicPr>
        <p:blipFill rotWithShape="1">
          <a:blip r:embed="rId2"/>
          <a:srcRect l="58890" r="-1"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1137034" y="609600"/>
            <a:ext cx="6831188" cy="1322887"/>
          </a:xfrm>
        </p:spPr>
        <p:txBody>
          <a:bodyPr>
            <a:normAutofit/>
          </a:bodyPr>
          <a:lstStyle/>
          <a:p>
            <a:r>
              <a:rPr lang="en-US" sz="3400" b="1" dirty="0" err="1"/>
              <a:t>Máy</a:t>
            </a:r>
            <a:r>
              <a:rPr lang="en-US" sz="3400" b="1" dirty="0"/>
              <a:t> </a:t>
            </a:r>
            <a:r>
              <a:rPr lang="en-US" sz="3400" b="1" dirty="0" err="1"/>
              <a:t>hữu</a:t>
            </a:r>
            <a:r>
              <a:rPr lang="en-US" sz="3400" b="1" dirty="0"/>
              <a:t> </a:t>
            </a:r>
            <a:r>
              <a:rPr lang="en-US" sz="3400" b="1" dirty="0" err="1"/>
              <a:t>hạn</a:t>
            </a:r>
            <a:r>
              <a:rPr lang="en-US" sz="3400" b="1" dirty="0"/>
              <a:t> </a:t>
            </a:r>
            <a:r>
              <a:rPr lang="en-US" sz="3400" b="1" dirty="0" err="1"/>
              <a:t>trạng</a:t>
            </a:r>
            <a:r>
              <a:rPr lang="en-US" sz="3400" b="1" dirty="0"/>
              <a:t> </a:t>
            </a:r>
            <a:r>
              <a:rPr lang="en-US" sz="3400" b="1" dirty="0" err="1"/>
              <a:t>thái</a:t>
            </a:r>
            <a:r>
              <a:rPr lang="en-US" sz="3400" b="1" dirty="0"/>
              <a:t> </a:t>
            </a:r>
            <a:r>
              <a:rPr lang="en-US" sz="3400" b="1" dirty="0" err="1"/>
              <a:t>có</a:t>
            </a:r>
            <a:r>
              <a:rPr lang="en-US" sz="3400" b="1" dirty="0"/>
              <a:t> </a:t>
            </a:r>
            <a:r>
              <a:rPr lang="en-US" sz="3400" b="1" dirty="0" err="1"/>
              <a:t>đầu</a:t>
            </a:r>
            <a:r>
              <a:rPr lang="en-US" sz="3400" b="1" dirty="0"/>
              <a:t> ra</a:t>
            </a:r>
            <a:br>
              <a:rPr lang="en-US" sz="3400" b="1" dirty="0"/>
            </a:br>
            <a:r>
              <a:rPr lang="en-US" sz="3400" b="1" dirty="0" err="1">
                <a:solidFill>
                  <a:srgbClr val="FF0000"/>
                </a:solidFill>
              </a:rPr>
              <a:t>Máy</a:t>
            </a:r>
            <a:r>
              <a:rPr lang="en-US" sz="3400" b="1" dirty="0">
                <a:solidFill>
                  <a:srgbClr val="FF0000"/>
                </a:solidFill>
              </a:rPr>
              <a:t> </a:t>
            </a:r>
            <a:r>
              <a:rPr lang="en-US" sz="3400" b="1" dirty="0" err="1">
                <a:solidFill>
                  <a:srgbClr val="FF0000"/>
                </a:solidFill>
              </a:rPr>
              <a:t>bán</a:t>
            </a:r>
            <a:r>
              <a:rPr lang="en-US" sz="3400" b="1" dirty="0">
                <a:solidFill>
                  <a:srgbClr val="FF0000"/>
                </a:solidFill>
              </a:rPr>
              <a:t> </a:t>
            </a:r>
            <a:r>
              <a:rPr lang="en-US" sz="3400" b="1" dirty="0" err="1">
                <a:solidFill>
                  <a:srgbClr val="FF0000"/>
                </a:solidFill>
              </a:rPr>
              <a:t>hàng</a:t>
            </a:r>
            <a:r>
              <a:rPr lang="en-US" sz="3400" b="1" dirty="0">
                <a:solidFill>
                  <a:srgbClr val="FF0000"/>
                </a:solidFill>
              </a:rPr>
              <a:t> – </a:t>
            </a:r>
            <a:r>
              <a:rPr lang="en-US" sz="3400" b="1" dirty="0" err="1">
                <a:solidFill>
                  <a:srgbClr val="FF0000"/>
                </a:solidFill>
              </a:rPr>
              <a:t>Nguyên</a:t>
            </a:r>
            <a:r>
              <a:rPr lang="en-US" sz="3400" b="1" dirty="0">
                <a:solidFill>
                  <a:srgbClr val="FF0000"/>
                </a:solidFill>
              </a:rPr>
              <a:t> </a:t>
            </a:r>
            <a:r>
              <a:rPr lang="en-US" sz="3400" b="1" dirty="0" err="1">
                <a:solidFill>
                  <a:srgbClr val="FF0000"/>
                </a:solidFill>
              </a:rPr>
              <a:t>tắc</a:t>
            </a:r>
            <a:r>
              <a:rPr lang="en-US" sz="3400" b="1" dirty="0">
                <a:solidFill>
                  <a:srgbClr val="FF0000"/>
                </a:solidFill>
              </a:rPr>
              <a:t> </a:t>
            </a:r>
            <a:r>
              <a:rPr lang="en-US" sz="3400" b="1" dirty="0" err="1">
                <a:solidFill>
                  <a:srgbClr val="FF0000"/>
                </a:solidFill>
              </a:rPr>
              <a:t>hoạt</a:t>
            </a:r>
            <a:r>
              <a:rPr lang="en-US" sz="3400" b="1" dirty="0">
                <a:solidFill>
                  <a:srgbClr val="FF0000"/>
                </a:solidFill>
              </a:rPr>
              <a:t> </a:t>
            </a:r>
            <a:r>
              <a:rPr lang="en-US" sz="3400" b="1" dirty="0" err="1">
                <a:solidFill>
                  <a:srgbClr val="FF0000"/>
                </a:solidFill>
              </a:rPr>
              <a:t>động</a:t>
            </a:r>
            <a:endParaRPr lang="en-US" sz="3400" b="1" dirty="0">
              <a:solidFill>
                <a:srgbClr val="FF0000"/>
              </a:solidFill>
            </a:endParaRPr>
          </a:p>
        </p:txBody>
      </p:sp>
      <p:sp>
        <p:nvSpPr>
          <p:cNvPr id="3" name="Content Placeholder 2"/>
          <p:cNvSpPr>
            <a:spLocks noGrp="1"/>
          </p:cNvSpPr>
          <p:nvPr>
            <p:ph idx="1"/>
          </p:nvPr>
        </p:nvSpPr>
        <p:spPr>
          <a:xfrm>
            <a:off x="1137035" y="2194102"/>
            <a:ext cx="6516216" cy="3908585"/>
          </a:xfrm>
        </p:spPr>
        <p:txBody>
          <a:bodyPr>
            <a:normAutofit/>
          </a:bodyPr>
          <a:lstStyle/>
          <a:p>
            <a:pPr marL="0" indent="0">
              <a:buNone/>
            </a:pPr>
            <a:r>
              <a:rPr lang="en-US" sz="2000"/>
              <a:t>Một máy bán hàng hoạt động theo nguyên tắc sau:</a:t>
            </a:r>
          </a:p>
          <a:p>
            <a:pPr marL="514350" indent="-514350">
              <a:buAutoNum type="arabicParenR"/>
            </a:pPr>
            <a:r>
              <a:rPr lang="en-US" sz="2000"/>
              <a:t>Máy chỉ nhận các đồng 5 xu, 10 xu, 25 xu</a:t>
            </a:r>
          </a:p>
          <a:p>
            <a:pPr marL="514350" indent="-514350">
              <a:buAutoNum type="arabicParenR"/>
            </a:pPr>
            <a:r>
              <a:rPr lang="en-US" sz="2000"/>
              <a:t>Nếu tổng số tiền đưa vào vượt quá 30 xu thì máy sẽ trả lại số tiền thừa (số tiền không vượt quá 30 xu)</a:t>
            </a:r>
          </a:p>
          <a:p>
            <a:pPr marL="514350" indent="-514350">
              <a:buAutoNum type="arabicParenR"/>
            </a:pPr>
            <a:r>
              <a:rPr lang="en-US" sz="2000"/>
              <a:t>Giá 1 cốc nước cam bằng giá một cốc nước táo là 30 xu. Khi máy đã nhận đủ 30 xu, người mua ấn nút màu cam thì nhận được cốc nước cam, ấn vào nút màu đỏ thì nhận được cốc nước táo</a:t>
            </a:r>
          </a:p>
          <a:p>
            <a:pPr marL="514350" indent="-514350">
              <a:buAutoNum type="arabicParenR"/>
            </a:pPr>
            <a:endParaRPr lang="en-US" sz="2000"/>
          </a:p>
          <a:p>
            <a:pPr marL="0" indent="0">
              <a:buNone/>
            </a:pPr>
            <a:r>
              <a:rPr lang="en-US" sz="2000"/>
              <a:t>Ví dụ, đưa vào đồng 25 xu, đồng 10 xu, máy sẽ trả lại 5 xu. Sau đó ấn nút đỏ, máy sẽ đưa ra cốc nước táo.</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z="1000">
                <a:solidFill>
                  <a:srgbClr val="FFFFFF"/>
                </a:solidFill>
              </a:rPr>
              <a:pPr>
                <a:spcAft>
                  <a:spcPts val="600"/>
                </a:spcAft>
              </a:pPr>
              <a:t>26</a:t>
            </a:fld>
            <a:endParaRPr lang="en-US" sz="1000">
              <a:solidFill>
                <a:srgbClr val="FFFFFF"/>
              </a:solidFill>
            </a:endParaRPr>
          </a:p>
        </p:txBody>
      </p:sp>
    </p:spTree>
    <p:extLst>
      <p:ext uri="{BB962C8B-B14F-4D97-AF65-F5344CB8AC3E}">
        <p14:creationId xmlns:p14="http://schemas.microsoft.com/office/powerpoint/2010/main" val="391175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6891430" cy="1956841"/>
          </a:xfrm>
        </p:spPr>
        <p:txBody>
          <a:bodyPr anchor="b">
            <a:normAutofit/>
          </a:bodyPr>
          <a:lstStyle/>
          <a:p>
            <a:r>
              <a:rPr lang="en-US" sz="3400" b="1" dirty="0" err="1"/>
              <a:t>Máy</a:t>
            </a:r>
            <a:r>
              <a:rPr lang="en-US" sz="3400" b="1" dirty="0"/>
              <a:t> </a:t>
            </a:r>
            <a:r>
              <a:rPr lang="en-US" sz="3400" b="1" dirty="0" err="1"/>
              <a:t>hữu</a:t>
            </a:r>
            <a:r>
              <a:rPr lang="en-US" sz="3400" b="1" dirty="0"/>
              <a:t> </a:t>
            </a:r>
            <a:r>
              <a:rPr lang="en-US" sz="3400" b="1" dirty="0" err="1"/>
              <a:t>hạn</a:t>
            </a:r>
            <a:r>
              <a:rPr lang="en-US" sz="3400" b="1" dirty="0"/>
              <a:t> </a:t>
            </a:r>
            <a:r>
              <a:rPr lang="en-US" sz="3400" b="1" dirty="0" err="1"/>
              <a:t>trạng</a:t>
            </a:r>
            <a:r>
              <a:rPr lang="en-US" sz="3400" b="1" dirty="0"/>
              <a:t> </a:t>
            </a:r>
            <a:r>
              <a:rPr lang="en-US" sz="3400" b="1" dirty="0" err="1"/>
              <a:t>thái</a:t>
            </a:r>
            <a:r>
              <a:rPr lang="en-US" sz="3400" b="1" dirty="0"/>
              <a:t> </a:t>
            </a:r>
            <a:r>
              <a:rPr lang="en-US" sz="3400" b="1" dirty="0" err="1"/>
              <a:t>có</a:t>
            </a:r>
            <a:r>
              <a:rPr lang="en-US" sz="3400" b="1" dirty="0"/>
              <a:t> </a:t>
            </a:r>
            <a:r>
              <a:rPr lang="en-US" sz="3400" b="1" dirty="0" err="1"/>
              <a:t>đầu</a:t>
            </a:r>
            <a:r>
              <a:rPr lang="en-US" sz="3400" b="1" dirty="0"/>
              <a:t> ra</a:t>
            </a:r>
            <a:br>
              <a:rPr lang="en-US" sz="3400" b="1" dirty="0"/>
            </a:br>
            <a:r>
              <a:rPr lang="en-US" sz="3400" b="1" dirty="0" err="1">
                <a:solidFill>
                  <a:srgbClr val="FF0000"/>
                </a:solidFill>
              </a:rPr>
              <a:t>Máy</a:t>
            </a:r>
            <a:r>
              <a:rPr lang="en-US" sz="3400" b="1" dirty="0">
                <a:solidFill>
                  <a:srgbClr val="FF0000"/>
                </a:solidFill>
              </a:rPr>
              <a:t> </a:t>
            </a:r>
            <a:r>
              <a:rPr lang="en-US" sz="3400" b="1" dirty="0" err="1">
                <a:solidFill>
                  <a:srgbClr val="FF0000"/>
                </a:solidFill>
              </a:rPr>
              <a:t>bán</a:t>
            </a:r>
            <a:r>
              <a:rPr lang="en-US" sz="3400" b="1" dirty="0">
                <a:solidFill>
                  <a:srgbClr val="FF0000"/>
                </a:solidFill>
              </a:rPr>
              <a:t> </a:t>
            </a:r>
            <a:r>
              <a:rPr lang="en-US" sz="3400" b="1" dirty="0" err="1">
                <a:solidFill>
                  <a:srgbClr val="FF0000"/>
                </a:solidFill>
              </a:rPr>
              <a:t>hàng</a:t>
            </a:r>
            <a:r>
              <a:rPr lang="en-US" sz="3400" b="1" dirty="0">
                <a:solidFill>
                  <a:srgbClr val="FF0000"/>
                </a:solidFill>
              </a:rPr>
              <a:t> – </a:t>
            </a:r>
            <a:r>
              <a:rPr lang="en-US" sz="3400" b="1" dirty="0" err="1">
                <a:solidFill>
                  <a:srgbClr val="FF0000"/>
                </a:solidFill>
              </a:rPr>
              <a:t>Thiết</a:t>
            </a:r>
            <a:r>
              <a:rPr lang="en-US" sz="3400" b="1" dirty="0">
                <a:solidFill>
                  <a:srgbClr val="FF0000"/>
                </a:solidFill>
              </a:rPr>
              <a:t> </a:t>
            </a:r>
            <a:r>
              <a:rPr lang="en-US" sz="3400" b="1" dirty="0" err="1">
                <a:solidFill>
                  <a:srgbClr val="FF0000"/>
                </a:solidFill>
              </a:rPr>
              <a:t>kế</a:t>
            </a:r>
            <a:r>
              <a:rPr lang="en-US" sz="3400" b="1" dirty="0">
                <a:solidFill>
                  <a:srgbClr val="FF0000"/>
                </a:solidFill>
              </a:rPr>
              <a:t> </a:t>
            </a:r>
            <a:r>
              <a:rPr lang="en-US" sz="3400" b="1" dirty="0" err="1">
                <a:solidFill>
                  <a:srgbClr val="FF0000"/>
                </a:solidFill>
              </a:rPr>
              <a:t>máy</a:t>
            </a:r>
            <a:r>
              <a:rPr lang="en-US" sz="3400" b="1" dirty="0">
                <a:solidFill>
                  <a:srgbClr val="FF0000"/>
                </a:solidFill>
              </a:rPr>
              <a:t> (1)</a:t>
            </a:r>
          </a:p>
        </p:txBody>
      </p:sp>
      <p:sp>
        <p:nvSpPr>
          <p:cNvPr id="6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0080" y="2872899"/>
                <a:ext cx="6586630" cy="3320668"/>
              </a:xfrm>
            </p:spPr>
            <p:txBody>
              <a:bodyPr>
                <a:noAutofit/>
              </a:bodyPr>
              <a:lstStyle/>
              <a:p>
                <a:pPr>
                  <a:buFontTx/>
                  <a:buChar char="-"/>
                </a:pPr>
                <a:r>
                  <a:rPr lang="en-US" sz="2200" dirty="0" err="1"/>
                  <a:t>Các</a:t>
                </a:r>
                <a:r>
                  <a:rPr lang="en-US" sz="2200" dirty="0"/>
                  <a:t> </a:t>
                </a:r>
                <a:r>
                  <a:rPr lang="en-US" sz="2200" dirty="0" err="1"/>
                  <a:t>khả</a:t>
                </a:r>
                <a:r>
                  <a:rPr lang="en-US" sz="2200" dirty="0"/>
                  <a:t> </a:t>
                </a:r>
                <a:r>
                  <a:rPr lang="en-US" sz="2200" dirty="0" err="1"/>
                  <a:t>năng</a:t>
                </a:r>
                <a:r>
                  <a:rPr lang="en-US" sz="2200" dirty="0"/>
                  <a:t> </a:t>
                </a:r>
                <a:r>
                  <a:rPr lang="en-US" sz="2200" dirty="0" err="1"/>
                  <a:t>của</a:t>
                </a:r>
                <a:r>
                  <a:rPr lang="en-US" sz="2200" dirty="0"/>
                  <a:t> </a:t>
                </a:r>
                <a:r>
                  <a:rPr lang="en-US" sz="2200" dirty="0" err="1"/>
                  <a:t>đầu</a:t>
                </a:r>
                <a:r>
                  <a:rPr lang="en-US" sz="2200" dirty="0"/>
                  <a:t> </a:t>
                </a:r>
                <a:r>
                  <a:rPr lang="en-US" sz="2200" dirty="0" err="1"/>
                  <a:t>vào</a:t>
                </a:r>
                <a:r>
                  <a:rPr lang="en-US" sz="2200" dirty="0"/>
                  <a:t> </a:t>
                </a:r>
                <a:r>
                  <a:rPr lang="en-US" sz="2200" dirty="0" err="1"/>
                  <a:t>là</a:t>
                </a:r>
                <a:r>
                  <a:rPr lang="en-US" sz="2200" dirty="0"/>
                  <a:t>:</a:t>
                </a:r>
              </a:p>
              <a:p>
                <a:pPr marL="0" indent="0">
                  <a:buNone/>
                </a:pPr>
                <a:r>
                  <a:rPr lang="en-US" sz="2200" dirty="0"/>
                  <a:t>5 xu, 10 xu, 25 xu, </a:t>
                </a:r>
                <a:r>
                  <a:rPr lang="en-US" sz="2200" dirty="0" err="1"/>
                  <a:t>nút</a:t>
                </a:r>
                <a:r>
                  <a:rPr lang="en-US" sz="2200" dirty="0"/>
                  <a:t> </a:t>
                </a:r>
                <a:r>
                  <a:rPr lang="en-US" sz="2200" dirty="0" err="1"/>
                  <a:t>màu</a:t>
                </a:r>
                <a:r>
                  <a:rPr lang="en-US" sz="2200" dirty="0"/>
                  <a:t> cam (O), </a:t>
                </a:r>
                <a:r>
                  <a:rPr lang="en-US" sz="2200" dirty="0" err="1"/>
                  <a:t>nút</a:t>
                </a:r>
                <a:r>
                  <a:rPr lang="en-US" sz="2200" dirty="0"/>
                  <a:t> </a:t>
                </a:r>
                <a:r>
                  <a:rPr lang="en-US" sz="2200" dirty="0" err="1"/>
                  <a:t>màu</a:t>
                </a:r>
                <a:r>
                  <a:rPr lang="en-US" sz="2200" dirty="0"/>
                  <a:t> </a:t>
                </a:r>
                <a:r>
                  <a:rPr lang="en-US" sz="2200" dirty="0" err="1"/>
                  <a:t>đỏ</a:t>
                </a:r>
                <a:r>
                  <a:rPr lang="en-US" sz="2200" dirty="0"/>
                  <a:t> (R) </a:t>
                </a:r>
              </a:p>
              <a:p>
                <a:pPr>
                  <a:buFontTx/>
                  <a:buChar char="-"/>
                </a:pPr>
                <a:r>
                  <a:rPr lang="en-US" sz="2200" dirty="0" err="1"/>
                  <a:t>Các</a:t>
                </a:r>
                <a:r>
                  <a:rPr lang="en-US" sz="2200" dirty="0"/>
                  <a:t> </a:t>
                </a:r>
                <a:r>
                  <a:rPr lang="en-US" sz="2200" dirty="0" err="1"/>
                  <a:t>khả</a:t>
                </a:r>
                <a:r>
                  <a:rPr lang="en-US" sz="2200" dirty="0"/>
                  <a:t> </a:t>
                </a:r>
                <a:r>
                  <a:rPr lang="en-US" sz="2200" dirty="0" err="1"/>
                  <a:t>năng</a:t>
                </a:r>
                <a:r>
                  <a:rPr lang="en-US" sz="2200" dirty="0"/>
                  <a:t> </a:t>
                </a:r>
                <a:r>
                  <a:rPr lang="en-US" sz="2200" dirty="0" err="1"/>
                  <a:t>của</a:t>
                </a:r>
                <a:r>
                  <a:rPr lang="en-US" sz="2200" dirty="0"/>
                  <a:t> </a:t>
                </a:r>
                <a:r>
                  <a:rPr lang="en-US" sz="2200" dirty="0" err="1"/>
                  <a:t>đầu</a:t>
                </a:r>
                <a:r>
                  <a:rPr lang="en-US" sz="2200" dirty="0"/>
                  <a:t> ra </a:t>
                </a:r>
                <a:r>
                  <a:rPr lang="en-US" sz="2200" dirty="0" err="1"/>
                  <a:t>là</a:t>
                </a:r>
                <a:r>
                  <a:rPr lang="en-US" sz="2200" dirty="0"/>
                  <a:t>: </a:t>
                </a:r>
              </a:p>
              <a:p>
                <a:pPr marL="0" indent="0">
                  <a:buNone/>
                </a:pPr>
                <a:r>
                  <a:rPr lang="en-US" sz="2200" dirty="0" err="1"/>
                  <a:t>không</a:t>
                </a:r>
                <a:r>
                  <a:rPr lang="en-US" sz="2200" dirty="0"/>
                  <a:t> </a:t>
                </a:r>
                <a:r>
                  <a:rPr lang="en-US" sz="2200" dirty="0" err="1"/>
                  <a:t>có</a:t>
                </a:r>
                <a:r>
                  <a:rPr lang="en-US" sz="2200" dirty="0"/>
                  <a:t> </a:t>
                </a:r>
                <a:r>
                  <a:rPr lang="en-US" sz="2200" dirty="0" err="1"/>
                  <a:t>gì</a:t>
                </a:r>
                <a:r>
                  <a:rPr lang="en-US" sz="2200" dirty="0"/>
                  <a:t> (n), 5 xu, 10 xu, 15 xu, 20 xu, 25 xu, </a:t>
                </a:r>
                <a:r>
                  <a:rPr lang="en-US" sz="2200" dirty="0" err="1"/>
                  <a:t>cốc</a:t>
                </a:r>
                <a:r>
                  <a:rPr lang="en-US" sz="2200" dirty="0"/>
                  <a:t> </a:t>
                </a:r>
                <a:r>
                  <a:rPr lang="en-US" sz="2200" dirty="0" err="1"/>
                  <a:t>nước</a:t>
                </a:r>
                <a:r>
                  <a:rPr lang="en-US" sz="2200" dirty="0"/>
                  <a:t> cam (OJ), </a:t>
                </a:r>
                <a:r>
                  <a:rPr lang="en-US" sz="2200" dirty="0" err="1"/>
                  <a:t>cốc</a:t>
                </a:r>
                <a:r>
                  <a:rPr lang="en-US" sz="2200" dirty="0"/>
                  <a:t> </a:t>
                </a:r>
                <a:r>
                  <a:rPr lang="en-US" sz="2200" dirty="0" err="1"/>
                  <a:t>nước</a:t>
                </a:r>
                <a:r>
                  <a:rPr lang="en-US" sz="2200" dirty="0"/>
                  <a:t> </a:t>
                </a:r>
                <a:r>
                  <a:rPr lang="en-US" sz="2200" dirty="0" err="1"/>
                  <a:t>táo</a:t>
                </a:r>
                <a:r>
                  <a:rPr lang="en-US" sz="2200" dirty="0"/>
                  <a:t> (AJ)</a:t>
                </a:r>
              </a:p>
              <a:p>
                <a:pPr>
                  <a:buFontTx/>
                  <a:buChar char="-"/>
                </a:pPr>
                <a:r>
                  <a:rPr lang="en-US" sz="2200" dirty="0" err="1"/>
                  <a:t>Các</a:t>
                </a:r>
                <a:r>
                  <a:rPr lang="en-US" sz="2200" dirty="0"/>
                  <a:t> </a:t>
                </a:r>
                <a:r>
                  <a:rPr lang="en-US" sz="2200" dirty="0" err="1"/>
                  <a:t>trạng</a:t>
                </a:r>
                <a:r>
                  <a:rPr lang="en-US" sz="2200" dirty="0"/>
                  <a:t> </a:t>
                </a:r>
                <a:r>
                  <a:rPr lang="en-US" sz="2200" dirty="0" err="1"/>
                  <a:t>thái</a:t>
                </a:r>
                <a:r>
                  <a:rPr lang="en-US" sz="2200" dirty="0"/>
                  <a:t> </a:t>
                </a:r>
                <a:r>
                  <a:rPr lang="en-US" sz="2200" dirty="0" err="1"/>
                  <a:t>có</a:t>
                </a:r>
                <a:r>
                  <a:rPr lang="en-US" sz="2200" dirty="0"/>
                  <a:t> </a:t>
                </a:r>
                <a:r>
                  <a:rPr lang="en-US" sz="2200" dirty="0" err="1"/>
                  <a:t>thể</a:t>
                </a:r>
                <a:r>
                  <a:rPr lang="en-US" sz="2200" dirty="0"/>
                  <a:t> </a:t>
                </a:r>
                <a:r>
                  <a:rPr lang="en-US" sz="2200" dirty="0" err="1"/>
                  <a:t>của</a:t>
                </a:r>
                <a:r>
                  <a:rPr lang="en-US" sz="2200" dirty="0"/>
                  <a:t> </a:t>
                </a:r>
                <a:r>
                  <a:rPr lang="en-US" sz="2200" dirty="0" err="1"/>
                  <a:t>máy</a:t>
                </a:r>
                <a:r>
                  <a:rPr lang="en-US" sz="2200" dirty="0"/>
                  <a:t>:</a:t>
                </a:r>
              </a:p>
              <a:p>
                <a:pPr marL="0" indent="0">
                  <a:buNone/>
                </a:pPr>
                <a:r>
                  <a:rPr lang="en-US" sz="2200" dirty="0" err="1"/>
                  <a:t>có</a:t>
                </a:r>
                <a:r>
                  <a:rPr lang="en-US" sz="2200" dirty="0"/>
                  <a:t> 7 </a:t>
                </a:r>
                <a:r>
                  <a:rPr lang="en-US" sz="2200" dirty="0" err="1"/>
                  <a:t>trạng</a:t>
                </a:r>
                <a:r>
                  <a:rPr lang="en-US" sz="2200" dirty="0"/>
                  <a:t> </a:t>
                </a:r>
                <a:r>
                  <a:rPr lang="en-US" sz="2200" dirty="0" err="1"/>
                  <a:t>thái</a:t>
                </a:r>
                <a:r>
                  <a:rPr lang="en-US" sz="2200" dirty="0"/>
                  <a:t> </a:t>
                </a:r>
                <a:r>
                  <a:rPr lang="en-US" sz="2200" dirty="0" err="1"/>
                  <a:t>khác</a:t>
                </a:r>
                <a:r>
                  <a:rPr lang="en-US" sz="2200" dirty="0"/>
                  <a:t> </a:t>
                </a:r>
                <a:r>
                  <a:rPr lang="en-US" sz="2200" dirty="0" err="1"/>
                  <a:t>nhau</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r>
                          <a:rPr lang="en-US" sz="2200" i="1">
                            <a:latin typeface="Cambria Math" panose="02040503050406030204" pitchFamily="18" charset="0"/>
                          </a:rPr>
                          <m:t>𝑖</m:t>
                        </m:r>
                      </m:sub>
                    </m:sSub>
                    <m:r>
                      <a:rPr lang="en-US" sz="2200" i="1">
                        <a:latin typeface="Cambria Math" panose="02040503050406030204" pitchFamily="18" charset="0"/>
                      </a:rPr>
                      <m:t> (</m:t>
                    </m:r>
                    <m:r>
                      <a:rPr lang="en-US" sz="2200" i="1">
                        <a:latin typeface="Cambria Math" panose="02040503050406030204" pitchFamily="18" charset="0"/>
                      </a:rPr>
                      <m:t>𝑖</m:t>
                    </m:r>
                    <m:r>
                      <a:rPr lang="en-US" sz="2200" i="1">
                        <a:latin typeface="Cambria Math" panose="02040503050406030204" pitchFamily="18" charset="0"/>
                      </a:rPr>
                      <m:t>=0,1,…,6)</m:t>
                    </m:r>
                  </m:oMath>
                </a14:m>
                <a:r>
                  <a:rPr lang="en-US" sz="2200" dirty="0"/>
                  <a:t>, </a:t>
                </a:r>
                <a:r>
                  <a:rPr lang="en-US" sz="2200" dirty="0" err="1"/>
                  <a:t>trạng</a:t>
                </a:r>
                <a:r>
                  <a:rPr lang="en-US" sz="2200" dirty="0"/>
                  <a:t> </a:t>
                </a:r>
                <a:r>
                  <a:rPr lang="en-US" sz="2200" dirty="0" err="1"/>
                  <a:t>thái</a:t>
                </a:r>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r>
                          <a:rPr lang="en-US" sz="2200" i="1">
                            <a:latin typeface="Cambria Math" panose="02040503050406030204" pitchFamily="18" charset="0"/>
                          </a:rPr>
                          <m:t>𝑖</m:t>
                        </m:r>
                      </m:sub>
                    </m:sSub>
                  </m:oMath>
                </a14:m>
                <a:r>
                  <a:rPr lang="en-US" sz="2200" dirty="0"/>
                  <a:t> </a:t>
                </a:r>
                <a:r>
                  <a:rPr lang="en-US" sz="2200" dirty="0" err="1"/>
                  <a:t>nghĩa</a:t>
                </a:r>
                <a:r>
                  <a:rPr lang="en-US" sz="2200" dirty="0"/>
                  <a:t> </a:t>
                </a:r>
                <a:r>
                  <a:rPr lang="en-US" sz="2200" dirty="0" err="1"/>
                  <a:t>là</a:t>
                </a:r>
                <a:r>
                  <a:rPr lang="en-US" sz="2200" dirty="0"/>
                  <a:t> </a:t>
                </a:r>
                <a:r>
                  <a:rPr lang="en-US" sz="2200" dirty="0" err="1"/>
                  <a:t>máy</a:t>
                </a:r>
                <a:r>
                  <a:rPr lang="en-US" sz="2200" dirty="0"/>
                  <a:t> </a:t>
                </a:r>
                <a:r>
                  <a:rPr lang="en-US" sz="2200" dirty="0" err="1"/>
                  <a:t>đã</a:t>
                </a:r>
                <a:r>
                  <a:rPr lang="en-US" sz="2200" dirty="0"/>
                  <a:t> </a:t>
                </a:r>
                <a:r>
                  <a:rPr lang="en-US" sz="2200" dirty="0" err="1"/>
                  <a:t>nhận</a:t>
                </a:r>
                <a:r>
                  <a:rPr lang="en-US" sz="2200" dirty="0"/>
                  <a:t> </a:t>
                </a:r>
                <a:r>
                  <a:rPr lang="en-US" sz="2200" dirty="0" err="1"/>
                  <a:t>được</a:t>
                </a:r>
                <a:r>
                  <a:rPr lang="en-US" sz="2200" dirty="0"/>
                  <a:t> </a:t>
                </a:r>
                <a14:m>
                  <m:oMath xmlns:m="http://schemas.openxmlformats.org/officeDocument/2006/math">
                    <m:r>
                      <a:rPr lang="en-US" sz="2200">
                        <a:latin typeface="Cambria Math" panose="02040503050406030204" pitchFamily="18" charset="0"/>
                      </a:rPr>
                      <m:t>(</m:t>
                    </m:r>
                    <m:r>
                      <a:rPr lang="en-US" sz="2200" i="1">
                        <a:latin typeface="Cambria Math" panose="02040503050406030204" pitchFamily="18" charset="0"/>
                      </a:rPr>
                      <m:t>5×</m:t>
                    </m:r>
                    <m:r>
                      <a:rPr lang="en-US" sz="2200" i="1">
                        <a:latin typeface="Cambria Math" panose="02040503050406030204" pitchFamily="18" charset="0"/>
                      </a:rPr>
                      <m:t>𝑖</m:t>
                    </m:r>
                    <m:r>
                      <a:rPr lang="en-US" sz="2200" i="1">
                        <a:latin typeface="Cambria Math" panose="02040503050406030204" pitchFamily="18" charset="0"/>
                      </a:rPr>
                      <m:t>)</m:t>
                    </m:r>
                  </m:oMath>
                </a14:m>
                <a:r>
                  <a:rPr lang="en-US" sz="2200" dirty="0"/>
                  <a:t> xu</a:t>
                </a:r>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0080" y="2872899"/>
                <a:ext cx="6586630" cy="3320668"/>
              </a:xfrm>
              <a:blipFill>
                <a:blip r:embed="rId2"/>
                <a:stretch>
                  <a:fillRect l="-1204" t="-2569"/>
                </a:stretch>
              </a:blipFill>
            </p:spPr>
            <p:txBody>
              <a:bodyPr/>
              <a:lstStyle/>
              <a:p>
                <a:r>
                  <a:rPr lang="en-CA">
                    <a:noFill/>
                  </a:rPr>
                  <a:t> </a:t>
                </a:r>
              </a:p>
            </p:txBody>
          </p:sp>
        </mc:Fallback>
      </mc:AlternateContent>
      <p:pic>
        <p:nvPicPr>
          <p:cNvPr id="39" name="Picture 38" descr="A picture containing application&#10;&#10;Description automatically generated">
            <a:extLst>
              <a:ext uri="{FF2B5EF4-FFF2-40B4-BE49-F238E27FC236}">
                <a16:creationId xmlns:a16="http://schemas.microsoft.com/office/drawing/2014/main" id="{31E4A163-BBAF-4B84-97B1-0B410428D8C6}"/>
              </a:ext>
            </a:extLst>
          </p:cNvPr>
          <p:cNvPicPr>
            <a:picLocks noChangeAspect="1"/>
          </p:cNvPicPr>
          <p:nvPr/>
        </p:nvPicPr>
        <p:blipFill rotWithShape="1">
          <a:blip r:embed="rId3">
            <a:extLst>
              <a:ext uri="{28A0092B-C50C-407E-A947-70E740481C1C}">
                <a14:useLocalDpi xmlns:a14="http://schemas.microsoft.com/office/drawing/2010/main" val="0"/>
              </a:ext>
            </a:extLst>
          </a:blip>
          <a:srcRect r="-2" b="7778"/>
          <a:stretch/>
        </p:blipFill>
        <p:spPr>
          <a:xfrm>
            <a:off x="6931742" y="1615154"/>
            <a:ext cx="5258735" cy="524284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7098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15A321-D536-442E-B4FE-2FA61429E371}"/>
              </a:ext>
            </a:extLst>
          </p:cNvPr>
          <p:cNvSpPr>
            <a:spLocks noGrp="1"/>
          </p:cNvSpPr>
          <p:nvPr>
            <p:ph type="title"/>
          </p:nvPr>
        </p:nvSpPr>
        <p:spPr>
          <a:xfrm>
            <a:off x="411479" y="991443"/>
            <a:ext cx="4809449" cy="1087819"/>
          </a:xfrm>
        </p:spPr>
        <p:txBody>
          <a:bodyPr anchor="b">
            <a:noAutofit/>
          </a:bodyPr>
          <a:lstStyle/>
          <a:p>
            <a:r>
              <a:rPr lang="en-US" sz="2700" b="1" dirty="0" err="1"/>
              <a:t>Máy</a:t>
            </a:r>
            <a:r>
              <a:rPr lang="en-US" sz="2700" b="1" dirty="0"/>
              <a:t> </a:t>
            </a:r>
            <a:r>
              <a:rPr lang="en-US" sz="2700" b="1" dirty="0" err="1"/>
              <a:t>hữu</a:t>
            </a:r>
            <a:r>
              <a:rPr lang="en-US" sz="2700" b="1" dirty="0"/>
              <a:t> </a:t>
            </a:r>
            <a:r>
              <a:rPr lang="en-US" sz="2700" b="1" dirty="0" err="1"/>
              <a:t>hạn</a:t>
            </a:r>
            <a:r>
              <a:rPr lang="en-US" sz="2700" b="1" dirty="0"/>
              <a:t> </a:t>
            </a:r>
            <a:r>
              <a:rPr lang="en-US" sz="2700" b="1" dirty="0" err="1"/>
              <a:t>trạng</a:t>
            </a:r>
            <a:r>
              <a:rPr lang="en-US" sz="2700" b="1" dirty="0"/>
              <a:t> </a:t>
            </a:r>
            <a:r>
              <a:rPr lang="en-US" sz="2700" b="1" dirty="0" err="1"/>
              <a:t>thái</a:t>
            </a:r>
            <a:r>
              <a:rPr lang="en-US" sz="2700" b="1" dirty="0"/>
              <a:t> </a:t>
            </a:r>
            <a:r>
              <a:rPr lang="en-US" sz="2700" b="1" dirty="0" err="1"/>
              <a:t>có</a:t>
            </a:r>
            <a:r>
              <a:rPr lang="en-US" sz="2700" b="1" dirty="0"/>
              <a:t> </a:t>
            </a:r>
            <a:r>
              <a:rPr lang="en-US" sz="2700" b="1" dirty="0" err="1"/>
              <a:t>đầu</a:t>
            </a:r>
            <a:r>
              <a:rPr lang="en-US" sz="2700" b="1" dirty="0"/>
              <a:t> ra</a:t>
            </a:r>
            <a:br>
              <a:rPr lang="en-US" sz="2700" b="1" dirty="0"/>
            </a:br>
            <a:r>
              <a:rPr lang="en-US" sz="2700" b="1" dirty="0" err="1">
                <a:solidFill>
                  <a:srgbClr val="FF0000"/>
                </a:solidFill>
              </a:rPr>
              <a:t>Máy</a:t>
            </a:r>
            <a:r>
              <a:rPr lang="en-US" sz="2700" b="1" dirty="0">
                <a:solidFill>
                  <a:srgbClr val="FF0000"/>
                </a:solidFill>
              </a:rPr>
              <a:t> </a:t>
            </a:r>
            <a:r>
              <a:rPr lang="en-US" sz="2700" b="1" dirty="0" err="1">
                <a:solidFill>
                  <a:srgbClr val="FF0000"/>
                </a:solidFill>
              </a:rPr>
              <a:t>bán</a:t>
            </a:r>
            <a:r>
              <a:rPr lang="en-US" sz="2700" b="1" dirty="0">
                <a:solidFill>
                  <a:srgbClr val="FF0000"/>
                </a:solidFill>
              </a:rPr>
              <a:t> </a:t>
            </a:r>
            <a:r>
              <a:rPr lang="en-US" sz="2700" b="1" dirty="0" err="1">
                <a:solidFill>
                  <a:srgbClr val="FF0000"/>
                </a:solidFill>
              </a:rPr>
              <a:t>hàng</a:t>
            </a:r>
            <a:r>
              <a:rPr lang="en-US" sz="2700" b="1" dirty="0">
                <a:solidFill>
                  <a:srgbClr val="FF0000"/>
                </a:solidFill>
              </a:rPr>
              <a:t> – </a:t>
            </a:r>
            <a:r>
              <a:rPr lang="en-US" sz="2700" b="1" dirty="0" err="1">
                <a:solidFill>
                  <a:srgbClr val="FF0000"/>
                </a:solidFill>
              </a:rPr>
              <a:t>Thiết</a:t>
            </a:r>
            <a:r>
              <a:rPr lang="en-US" sz="2700" b="1" dirty="0">
                <a:solidFill>
                  <a:srgbClr val="FF0000"/>
                </a:solidFill>
              </a:rPr>
              <a:t> </a:t>
            </a:r>
            <a:r>
              <a:rPr lang="en-US" sz="2700" b="1" dirty="0" err="1">
                <a:solidFill>
                  <a:srgbClr val="FF0000"/>
                </a:solidFill>
              </a:rPr>
              <a:t>kế</a:t>
            </a:r>
            <a:r>
              <a:rPr lang="en-US" sz="2700" b="1" dirty="0">
                <a:solidFill>
                  <a:srgbClr val="FF0000"/>
                </a:solidFill>
              </a:rPr>
              <a:t> </a:t>
            </a:r>
            <a:r>
              <a:rPr lang="en-US" sz="2700" b="1" dirty="0" err="1">
                <a:solidFill>
                  <a:srgbClr val="FF0000"/>
                </a:solidFill>
              </a:rPr>
              <a:t>máy</a:t>
            </a:r>
            <a:r>
              <a:rPr lang="en-US" sz="2700" b="1" dirty="0">
                <a:solidFill>
                  <a:srgbClr val="FF0000"/>
                </a:solidFill>
              </a:rPr>
              <a:t> (2)</a:t>
            </a:r>
          </a:p>
        </p:txBody>
      </p:sp>
      <p:sp>
        <p:nvSpPr>
          <p:cNvPr id="32" name="Rectangle 3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1480" y="2684095"/>
                <a:ext cx="4443154" cy="3492868"/>
              </a:xfrm>
            </p:spPr>
            <p:txBody>
              <a:bodyPr>
                <a:normAutofit/>
              </a:bodyPr>
              <a:lstStyle/>
              <a:p>
                <a:pPr>
                  <a:buFontTx/>
                  <a:buChar char="-"/>
                </a:pPr>
                <a:r>
                  <a:rPr lang="en-US" sz="1800"/>
                  <a:t>Các khả năng của đầu vào là: </a:t>
                </a:r>
              </a:p>
              <a:p>
                <a:pPr marL="0" indent="0">
                  <a:buNone/>
                </a:pPr>
                <a:r>
                  <a:rPr lang="en-US" sz="1800"/>
                  <a:t>5 xu, 10 xu, 25 xu, nút màu cam (O), nút màu đỏ (R) </a:t>
                </a:r>
              </a:p>
              <a:p>
                <a:pPr>
                  <a:buFontTx/>
                  <a:buChar char="-"/>
                </a:pPr>
                <a:r>
                  <a:rPr lang="en-US" sz="1800"/>
                  <a:t>Các khả năng của đầu ra là: </a:t>
                </a:r>
              </a:p>
              <a:p>
                <a:pPr marL="0" indent="0">
                  <a:buNone/>
                </a:pPr>
                <a:r>
                  <a:rPr lang="en-US" sz="1800"/>
                  <a:t>không có gì (n), 5 xu, 10 xu, 15 xu, 20 xu, 25 xu, OJ, AJ</a:t>
                </a:r>
              </a:p>
              <a:p>
                <a:pPr>
                  <a:buFontTx/>
                  <a:buChar char="-"/>
                </a:pPr>
                <a:r>
                  <a:rPr lang="en-US" sz="1800"/>
                  <a:t>Các trạng thái có thể của máy: </a:t>
                </a:r>
              </a:p>
              <a:p>
                <a:pPr marL="0" indent="0">
                  <a:buNone/>
                </a:pPr>
                <a:r>
                  <a:rPr lang="en-US" sz="1800"/>
                  <a:t>có 7 trạng thái khác nhau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𝑖</m:t>
                        </m:r>
                      </m:sub>
                    </m:sSub>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=0,1,…,6)</m:t>
                    </m:r>
                  </m:oMath>
                </a14:m>
                <a:endParaRPr lang="en-US" sz="18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1480" y="2684095"/>
                <a:ext cx="4443154" cy="3492868"/>
              </a:xfrm>
              <a:blipFill>
                <a:blip r:embed="rId2"/>
                <a:stretch>
                  <a:fillRect l="-1236" t="-1571" r="-412"/>
                </a:stretch>
              </a:blipFill>
            </p:spPr>
            <p:txBody>
              <a:bodyPr/>
              <a:lstStyle/>
              <a:p>
                <a:r>
                  <a:rPr lang="en-CA">
                    <a:noFill/>
                  </a:rPr>
                  <a:t> </a:t>
                </a:r>
              </a:p>
            </p:txBody>
          </p:sp>
        </mc:Fallback>
      </mc:AlternateContent>
      <p:pic>
        <p:nvPicPr>
          <p:cNvPr id="6" name="Picture 5"/>
          <p:cNvPicPr>
            <a:picLocks noChangeAspect="1"/>
          </p:cNvPicPr>
          <p:nvPr/>
        </p:nvPicPr>
        <p:blipFill>
          <a:blip r:embed="rId3"/>
          <a:stretch>
            <a:fillRect/>
          </a:stretch>
        </p:blipFill>
        <p:spPr>
          <a:xfrm>
            <a:off x="5340096" y="2748950"/>
            <a:ext cx="6440424" cy="2608370"/>
          </a:xfrm>
          <a:prstGeom prst="rect">
            <a:avLst/>
          </a:prstGeom>
        </p:spPr>
      </p:pic>
      <p:sp>
        <p:nvSpPr>
          <p:cNvPr id="4" name="Slide Number Placeholder 3"/>
          <p:cNvSpPr>
            <a:spLocks noGrp="1"/>
          </p:cNvSpPr>
          <p:nvPr>
            <p:ph type="sldNum" sz="quarter" idx="12"/>
          </p:nvPr>
        </p:nvSpPr>
        <p:spPr>
          <a:xfrm>
            <a:off x="9037321" y="6356350"/>
            <a:ext cx="2743200" cy="365125"/>
          </a:xfrm>
        </p:spPr>
        <p:txBody>
          <a:bodyPr>
            <a:normAutofit/>
          </a:bodyPr>
          <a:lstStyle/>
          <a:p>
            <a:pPr>
              <a:spcAft>
                <a:spcPts val="600"/>
              </a:spcAft>
            </a:pPr>
            <a:fld id="{33AE0CDE-C6B8-405C-A055-25C59FA13534}" type="slidenum">
              <a:rPr lang="en-US">
                <a:solidFill>
                  <a:schemeClr val="tx1">
                    <a:lumMod val="50000"/>
                    <a:lumOff val="50000"/>
                  </a:schemeClr>
                </a:solidFill>
              </a:rPr>
              <a:pPr>
                <a:spcAft>
                  <a:spcPts val="600"/>
                </a:spcAft>
              </a:pPr>
              <a:t>28</a:t>
            </a:fld>
            <a:endParaRPr lang="en-US">
              <a:solidFill>
                <a:schemeClr val="tx1">
                  <a:lumMod val="50000"/>
                  <a:lumOff val="50000"/>
                </a:schemeClr>
              </a:solidFill>
            </a:endParaRPr>
          </a:p>
        </p:txBody>
      </p:sp>
    </p:spTree>
    <p:extLst>
      <p:ext uri="{BB962C8B-B14F-4D97-AF65-F5344CB8AC3E}">
        <p14:creationId xmlns:p14="http://schemas.microsoft.com/office/powerpoint/2010/main" val="192160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551BCE68-B3C1-4855-8716-2FEC547C7074}"/>
              </a:ext>
            </a:extLst>
          </p:cNvPr>
          <p:cNvSpPr>
            <a:spLocks noGrp="1"/>
          </p:cNvSpPr>
          <p:nvPr>
            <p:ph type="title"/>
          </p:nvPr>
        </p:nvSpPr>
        <p:spPr>
          <a:xfrm>
            <a:off x="1046746" y="586822"/>
            <a:ext cx="3560252" cy="1645920"/>
          </a:xfrm>
        </p:spPr>
        <p:txBody>
          <a:bodyPr>
            <a:normAutofit/>
          </a:bodyPr>
          <a:lstStyle/>
          <a:p>
            <a:r>
              <a:rPr lang="en-US" sz="2700" b="1" dirty="0" err="1"/>
              <a:t>Máy</a:t>
            </a:r>
            <a:r>
              <a:rPr lang="en-US" sz="2700" b="1" dirty="0"/>
              <a:t> </a:t>
            </a:r>
            <a:r>
              <a:rPr lang="en-US" sz="2700" b="1" dirty="0" err="1"/>
              <a:t>hữu</a:t>
            </a:r>
            <a:r>
              <a:rPr lang="en-US" sz="2700" b="1" dirty="0"/>
              <a:t> </a:t>
            </a:r>
            <a:r>
              <a:rPr lang="en-US" sz="2700" b="1" dirty="0" err="1"/>
              <a:t>hạn</a:t>
            </a:r>
            <a:r>
              <a:rPr lang="en-US" sz="2700" b="1" dirty="0"/>
              <a:t> </a:t>
            </a:r>
            <a:r>
              <a:rPr lang="en-US" sz="2700" b="1" dirty="0" err="1"/>
              <a:t>trạng</a:t>
            </a:r>
            <a:r>
              <a:rPr lang="en-US" sz="2700" b="1" dirty="0"/>
              <a:t> </a:t>
            </a:r>
            <a:r>
              <a:rPr lang="en-US" sz="2700" b="1" dirty="0" err="1"/>
              <a:t>thái</a:t>
            </a:r>
            <a:r>
              <a:rPr lang="en-US" sz="2700" b="1" dirty="0"/>
              <a:t> </a:t>
            </a:r>
            <a:r>
              <a:rPr lang="en-US" sz="2700" b="1" dirty="0" err="1"/>
              <a:t>có</a:t>
            </a:r>
            <a:r>
              <a:rPr lang="en-US" sz="2700" b="1" dirty="0"/>
              <a:t> </a:t>
            </a:r>
            <a:r>
              <a:rPr lang="en-US" sz="2700" b="1" dirty="0" err="1"/>
              <a:t>đầu</a:t>
            </a:r>
            <a:r>
              <a:rPr lang="en-US" sz="2700" b="1" dirty="0"/>
              <a:t> ra</a:t>
            </a:r>
            <a:br>
              <a:rPr lang="en-US" sz="2700" b="1" dirty="0"/>
            </a:br>
            <a:r>
              <a:rPr lang="en-US" sz="2700" b="1" dirty="0" err="1">
                <a:solidFill>
                  <a:srgbClr val="FF0000"/>
                </a:solidFill>
              </a:rPr>
              <a:t>Máy</a:t>
            </a:r>
            <a:r>
              <a:rPr lang="en-US" sz="2700" b="1" dirty="0">
                <a:solidFill>
                  <a:srgbClr val="FF0000"/>
                </a:solidFill>
              </a:rPr>
              <a:t> </a:t>
            </a:r>
            <a:r>
              <a:rPr lang="en-US" sz="2700" b="1" dirty="0" err="1">
                <a:solidFill>
                  <a:srgbClr val="FF0000"/>
                </a:solidFill>
              </a:rPr>
              <a:t>bán</a:t>
            </a:r>
            <a:r>
              <a:rPr lang="en-US" sz="2700" b="1" dirty="0">
                <a:solidFill>
                  <a:srgbClr val="FF0000"/>
                </a:solidFill>
              </a:rPr>
              <a:t> </a:t>
            </a:r>
            <a:r>
              <a:rPr lang="en-US" sz="2700" b="1" dirty="0" err="1">
                <a:solidFill>
                  <a:srgbClr val="FF0000"/>
                </a:solidFill>
              </a:rPr>
              <a:t>hàng</a:t>
            </a:r>
            <a:r>
              <a:rPr lang="en-US" sz="2700" b="1" dirty="0">
                <a:solidFill>
                  <a:srgbClr val="FF0000"/>
                </a:solidFill>
              </a:rPr>
              <a:t> – </a:t>
            </a:r>
            <a:r>
              <a:rPr lang="en-US" sz="2700" b="1" dirty="0" err="1">
                <a:solidFill>
                  <a:srgbClr val="FF0000"/>
                </a:solidFill>
              </a:rPr>
              <a:t>Thiết</a:t>
            </a:r>
            <a:r>
              <a:rPr lang="en-US" sz="2700" b="1" dirty="0">
                <a:solidFill>
                  <a:srgbClr val="FF0000"/>
                </a:solidFill>
              </a:rPr>
              <a:t> </a:t>
            </a:r>
            <a:r>
              <a:rPr lang="en-US" sz="2700" b="1" dirty="0" err="1">
                <a:solidFill>
                  <a:srgbClr val="FF0000"/>
                </a:solidFill>
              </a:rPr>
              <a:t>kế</a:t>
            </a:r>
            <a:r>
              <a:rPr lang="en-US" sz="2700" b="1" dirty="0">
                <a:solidFill>
                  <a:srgbClr val="FF0000"/>
                </a:solidFill>
              </a:rPr>
              <a:t> </a:t>
            </a:r>
            <a:r>
              <a:rPr lang="en-US" sz="2700" b="1" dirty="0" err="1">
                <a:solidFill>
                  <a:srgbClr val="FF0000"/>
                </a:solidFill>
              </a:rPr>
              <a:t>máy</a:t>
            </a:r>
            <a:r>
              <a:rPr lang="en-US" sz="2700" b="1" dirty="0">
                <a:solidFill>
                  <a:srgbClr val="FF0000"/>
                </a:solidFill>
              </a:rPr>
              <a:t> (3)</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351164" y="586822"/>
                <a:ext cx="6002636" cy="1645920"/>
              </a:xfrm>
            </p:spPr>
            <p:txBody>
              <a:bodyPr anchor="ctr">
                <a:normAutofit/>
              </a:bodyPr>
              <a:lstStyle/>
              <a:p>
                <a:pPr>
                  <a:buFontTx/>
                  <a:buChar char="-"/>
                </a:pPr>
                <a:r>
                  <a:rPr lang="en-US" sz="1500"/>
                  <a:t>Các khả năng của đầu vào là: 5 xu, 10 xu, 25 xu, nút màu cam (O), nút màu đỏ (R), cancel (C) </a:t>
                </a:r>
              </a:p>
              <a:p>
                <a:pPr>
                  <a:buFontTx/>
                  <a:buChar char="-"/>
                </a:pPr>
                <a:r>
                  <a:rPr lang="en-US" sz="1500"/>
                  <a:t>Các khả năng của đầu ra là: không có gì (n), 5 xu, 10 xu, 15 xu, 20 xu, 25 xu, OJ, AJ</a:t>
                </a:r>
              </a:p>
              <a:p>
                <a:pPr>
                  <a:buFontTx/>
                  <a:buChar char="-"/>
                </a:pPr>
                <a:r>
                  <a:rPr lang="en-US" sz="1500"/>
                  <a:t>Các trạng thái có thể của máy: có 7 trạng thái khác nhau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𝑠</m:t>
                        </m:r>
                      </m:e>
                      <m:sub>
                        <m:r>
                          <a:rPr lang="en-US" sz="1500" i="1">
                            <a:latin typeface="Cambria Math" panose="02040503050406030204" pitchFamily="18" charset="0"/>
                          </a:rPr>
                          <m:t>𝑖</m:t>
                        </m:r>
                      </m:sub>
                    </m:sSub>
                    <m:r>
                      <a:rPr lang="en-US" sz="1500" i="1">
                        <a:latin typeface="Cambria Math" panose="02040503050406030204" pitchFamily="18" charset="0"/>
                      </a:rPr>
                      <m:t> (</m:t>
                    </m:r>
                    <m:r>
                      <a:rPr lang="en-US" sz="1500" i="1">
                        <a:latin typeface="Cambria Math" panose="02040503050406030204" pitchFamily="18" charset="0"/>
                      </a:rPr>
                      <m:t>𝑖</m:t>
                    </m:r>
                    <m:r>
                      <a:rPr lang="en-US" sz="1500" i="1">
                        <a:latin typeface="Cambria Math" panose="02040503050406030204" pitchFamily="18" charset="0"/>
                      </a:rPr>
                      <m:t>=0,1,…,6)</m:t>
                    </m:r>
                  </m:oMath>
                </a14:m>
                <a:endParaRPr lang="en-US" sz="15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351164" y="586822"/>
                <a:ext cx="6002636" cy="1645920"/>
              </a:xfrm>
              <a:blipFill>
                <a:blip r:embed="rId2"/>
                <a:stretch>
                  <a:fillRect l="-508" t="-370" b="-370"/>
                </a:stretch>
              </a:blipFill>
            </p:spPr>
            <p:txBody>
              <a:bodyPr/>
              <a:lstStyle/>
              <a:p>
                <a:r>
                  <a:rPr lang="en-CA">
                    <a:noFill/>
                  </a:rPr>
                  <a:t> </a:t>
                </a:r>
              </a:p>
            </p:txBody>
          </p:sp>
        </mc:Fallback>
      </mc:AlternateContent>
      <p:pic>
        <p:nvPicPr>
          <p:cNvPr id="2" name="Picture 1" descr="Diagram&#10;&#10;Description automatically generated"/>
          <p:cNvPicPr>
            <a:picLocks noChangeAspect="1"/>
          </p:cNvPicPr>
          <p:nvPr/>
        </p:nvPicPr>
        <p:blipFill>
          <a:blip r:embed="rId3"/>
          <a:stretch>
            <a:fillRect/>
          </a:stretch>
        </p:blipFill>
        <p:spPr>
          <a:xfrm>
            <a:off x="2041532" y="2734056"/>
            <a:ext cx="8197327" cy="348386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Tree>
    <p:extLst>
      <p:ext uri="{BB962C8B-B14F-4D97-AF65-F5344CB8AC3E}">
        <p14:creationId xmlns:p14="http://schemas.microsoft.com/office/powerpoint/2010/main" val="79413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b="1" dirty="0" err="1"/>
              <a:t>Mô</a:t>
            </a:r>
            <a:r>
              <a:rPr lang="en-US" sz="5400" b="1" dirty="0"/>
              <a:t> </a:t>
            </a:r>
            <a:r>
              <a:rPr lang="en-US" sz="5400" b="1" dirty="0" err="1"/>
              <a:t>tả</a:t>
            </a:r>
            <a:r>
              <a:rPr lang="en-US" sz="5400" b="1" dirty="0"/>
              <a:t> </a:t>
            </a:r>
            <a:r>
              <a:rPr lang="en-US" sz="5400" b="1" dirty="0" err="1"/>
              <a:t>ngôn</a:t>
            </a:r>
            <a:r>
              <a:rPr lang="en-US" sz="5400" b="1" dirty="0"/>
              <a:t> </a:t>
            </a:r>
            <a:r>
              <a:rPr lang="en-US" sz="5400" b="1" dirty="0" err="1"/>
              <a:t>ngữ</a:t>
            </a:r>
            <a:endParaRPr lang="en-US" sz="5400" b="1" dirty="0"/>
          </a:p>
        </p:txBody>
      </p:sp>
      <p:sp>
        <p:nvSpPr>
          <p:cNvPr id="2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929384"/>
                <a:ext cx="10515600" cy="4251960"/>
              </a:xfrm>
            </p:spPr>
            <p:txBody>
              <a:bodyPr>
                <a:normAutofit/>
              </a:bodyPr>
              <a:lstStyle/>
              <a:p>
                <a:r>
                  <a:rPr lang="en-US" sz="2200" dirty="0" err="1"/>
                  <a:t>Một</a:t>
                </a:r>
                <a:r>
                  <a:rPr lang="en-US" sz="2200" dirty="0"/>
                  <a:t> </a:t>
                </a:r>
                <a:r>
                  <a:rPr lang="en-US" sz="2200" dirty="0" err="1"/>
                  <a:t>bộ</a:t>
                </a:r>
                <a:r>
                  <a:rPr lang="en-US" sz="2200" dirty="0"/>
                  <a:t> </a:t>
                </a:r>
                <a:r>
                  <a:rPr lang="en-US" sz="2200" dirty="0" err="1"/>
                  <a:t>chữ</a:t>
                </a:r>
                <a:r>
                  <a:rPr lang="en-US" sz="2200" dirty="0"/>
                  <a:t> </a:t>
                </a:r>
                <a:r>
                  <a:rPr lang="en-US" sz="2200" dirty="0" err="1"/>
                  <a:t>cái</a:t>
                </a:r>
                <a:r>
                  <a:rPr lang="en-US" sz="2200" dirty="0"/>
                  <a:t> (</a:t>
                </a:r>
                <a:r>
                  <a:rPr lang="en-US" sz="2200" dirty="0" err="1"/>
                  <a:t>một</a:t>
                </a:r>
                <a:r>
                  <a:rPr lang="en-US" sz="2200" dirty="0"/>
                  <a:t> </a:t>
                </a:r>
                <a:r>
                  <a:rPr lang="en-US" sz="2200" dirty="0" err="1"/>
                  <a:t>bộ</a:t>
                </a:r>
                <a:r>
                  <a:rPr lang="en-US" sz="2200" dirty="0"/>
                  <a:t> </a:t>
                </a:r>
                <a:r>
                  <a:rPr lang="en-US" sz="2200" dirty="0" err="1"/>
                  <a:t>từ</a:t>
                </a:r>
                <a:r>
                  <a:rPr lang="en-US" sz="2200" dirty="0"/>
                  <a:t> </a:t>
                </a:r>
                <a:r>
                  <a:rPr lang="en-US" sz="2200" dirty="0" err="1"/>
                  <a:t>vựng</a:t>
                </a:r>
                <a:r>
                  <a:rPr lang="en-US" sz="2200" dirty="0"/>
                  <a:t>)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Σ</m:t>
                    </m:r>
                  </m:oMath>
                </a14:m>
                <a:r>
                  <a:rPr lang="en-US" sz="2200" dirty="0"/>
                  <a:t> </a:t>
                </a:r>
                <a:r>
                  <a:rPr lang="en-US" sz="2200" dirty="0" err="1"/>
                  <a:t>là</a:t>
                </a:r>
                <a:r>
                  <a:rPr lang="en-US" sz="2200" dirty="0"/>
                  <a:t> </a:t>
                </a:r>
                <a:r>
                  <a:rPr lang="en-US" sz="2200" dirty="0" err="1"/>
                  <a:t>một</a:t>
                </a:r>
                <a:r>
                  <a:rPr lang="en-US" sz="2200" dirty="0"/>
                  <a:t> </a:t>
                </a:r>
                <a:r>
                  <a:rPr lang="en-US" sz="2200" dirty="0" err="1"/>
                  <a:t>tập</a:t>
                </a:r>
                <a:r>
                  <a:rPr lang="en-US" sz="2200" dirty="0"/>
                  <a:t> </a:t>
                </a:r>
                <a:r>
                  <a:rPr lang="en-US" sz="2200" dirty="0" err="1"/>
                  <a:t>không</a:t>
                </a:r>
                <a:r>
                  <a:rPr lang="en-US" sz="2200" dirty="0"/>
                  <a:t> </a:t>
                </a:r>
                <a:r>
                  <a:rPr lang="en-US" sz="2200" dirty="0" err="1"/>
                  <a:t>rỗng</a:t>
                </a:r>
                <a:r>
                  <a:rPr lang="en-US" sz="2200" dirty="0"/>
                  <a:t>, </a:t>
                </a:r>
                <a:r>
                  <a:rPr lang="en-US" sz="2200" dirty="0" err="1"/>
                  <a:t>hữu</a:t>
                </a:r>
                <a:r>
                  <a:rPr lang="en-US" sz="2200" dirty="0"/>
                  <a:t> </a:t>
                </a:r>
                <a:r>
                  <a:rPr lang="en-US" sz="2200" dirty="0" err="1"/>
                  <a:t>hạn</a:t>
                </a:r>
                <a:r>
                  <a:rPr lang="en-US" sz="2200" dirty="0"/>
                  <a:t>. </a:t>
                </a:r>
                <a:r>
                  <a:rPr lang="en-US" sz="2200" dirty="0" err="1"/>
                  <a:t>Các</a:t>
                </a:r>
                <a:r>
                  <a:rPr lang="en-US" sz="2200" dirty="0"/>
                  <a:t> </a:t>
                </a:r>
                <a:r>
                  <a:rPr lang="en-US" sz="2200" dirty="0" err="1"/>
                  <a:t>phần</a:t>
                </a:r>
                <a:r>
                  <a:rPr lang="en-US" sz="2200" dirty="0"/>
                  <a:t> </a:t>
                </a:r>
                <a:r>
                  <a:rPr lang="en-US" sz="2200" dirty="0" err="1"/>
                  <a:t>tử</a:t>
                </a:r>
                <a:r>
                  <a:rPr lang="en-US" sz="2200" dirty="0"/>
                  <a:t> </a:t>
                </a:r>
                <a:r>
                  <a:rPr lang="en-US" sz="2200" dirty="0" err="1"/>
                  <a:t>của</a:t>
                </a:r>
                <a:r>
                  <a:rPr lang="en-US" sz="2200" dirty="0"/>
                  <a:t> </a:t>
                </a:r>
                <a:r>
                  <a:rPr lang="en-US" sz="2200" dirty="0" err="1"/>
                  <a:t>tập</a:t>
                </a:r>
                <a:r>
                  <a:rPr lang="en-US" sz="2200" dirty="0"/>
                  <a:t> </a:t>
                </a:r>
                <a:r>
                  <a:rPr lang="en-US" sz="2200" dirty="0" err="1"/>
                  <a:t>này</a:t>
                </a:r>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dirty="0" err="1"/>
                  <a:t>các</a:t>
                </a:r>
                <a:r>
                  <a:rPr lang="en-US" sz="2200" dirty="0"/>
                  <a:t> </a:t>
                </a:r>
                <a:r>
                  <a:rPr lang="en-US" sz="2200" dirty="0" err="1"/>
                  <a:t>ký</a:t>
                </a:r>
                <a:r>
                  <a:rPr lang="en-US" sz="2200" dirty="0"/>
                  <a:t> </a:t>
                </a:r>
                <a:r>
                  <a:rPr lang="en-US" sz="2200" dirty="0" err="1"/>
                  <a:t>hiệu</a:t>
                </a:r>
                <a:r>
                  <a:rPr lang="en-US" sz="2200" dirty="0"/>
                  <a:t>; </a:t>
                </a:r>
                <a:r>
                  <a:rPr lang="en-US" sz="2200" dirty="0" err="1"/>
                  <a:t>Một</a:t>
                </a:r>
                <a:r>
                  <a:rPr lang="en-US" sz="2200" dirty="0"/>
                  <a:t> </a:t>
                </a:r>
                <a:r>
                  <a:rPr lang="en-US" sz="2200" dirty="0" err="1"/>
                  <a:t>từ</a:t>
                </a:r>
                <a:r>
                  <a:rPr lang="en-US" sz="2200" dirty="0"/>
                  <a:t> (</a:t>
                </a:r>
                <a:r>
                  <a:rPr lang="en-US" sz="2200" dirty="0" err="1"/>
                  <a:t>hoặc</a:t>
                </a:r>
                <a:r>
                  <a:rPr lang="en-US" sz="2200" dirty="0"/>
                  <a:t> </a:t>
                </a:r>
                <a:r>
                  <a:rPr lang="en-US" sz="2200" dirty="0" err="1"/>
                  <a:t>một</a:t>
                </a:r>
                <a:r>
                  <a:rPr lang="en-US" sz="2200" dirty="0"/>
                  <a:t> </a:t>
                </a:r>
                <a:r>
                  <a:rPr lang="en-US" sz="2200" dirty="0" err="1"/>
                  <a:t>câu</a:t>
                </a:r>
                <a:r>
                  <a:rPr lang="en-US" sz="2200" dirty="0"/>
                  <a:t>) </a:t>
                </a:r>
                <a:r>
                  <a:rPr lang="en-US" sz="2200" dirty="0" err="1"/>
                  <a:t>trên</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oMath>
                </a14:m>
                <a:r>
                  <a:rPr lang="en-US" sz="2200" dirty="0"/>
                  <a:t> </a:t>
                </a:r>
                <a:r>
                  <a:rPr lang="en-US" sz="2200" dirty="0" err="1"/>
                  <a:t>là</a:t>
                </a:r>
                <a:r>
                  <a:rPr lang="en-US" sz="2200" dirty="0"/>
                  <a:t> </a:t>
                </a:r>
                <a:r>
                  <a:rPr lang="en-US" sz="2200" dirty="0" err="1"/>
                  <a:t>một</a:t>
                </a:r>
                <a:r>
                  <a:rPr lang="en-US" sz="2200" dirty="0"/>
                  <a:t> </a:t>
                </a:r>
                <a:r>
                  <a:rPr lang="en-US" sz="2200" dirty="0" err="1"/>
                  <a:t>xâu</a:t>
                </a:r>
                <a:r>
                  <a:rPr lang="en-US" sz="2200" dirty="0"/>
                  <a:t> </a:t>
                </a:r>
                <a:r>
                  <a:rPr lang="en-US" sz="2200" dirty="0" err="1"/>
                  <a:t>các</a:t>
                </a:r>
                <a:r>
                  <a:rPr lang="en-US" sz="2200" dirty="0"/>
                  <a:t> </a:t>
                </a:r>
                <a:r>
                  <a:rPr lang="en-US" sz="2200" dirty="0" err="1"/>
                  <a:t>phần</a:t>
                </a:r>
                <a:r>
                  <a:rPr lang="en-US" sz="2200" dirty="0"/>
                  <a:t> </a:t>
                </a:r>
                <a:r>
                  <a:rPr lang="en-US" sz="2200" dirty="0" err="1"/>
                  <a:t>tử</a:t>
                </a:r>
                <a:r>
                  <a:rPr lang="en-US" sz="2200" dirty="0"/>
                  <a:t> </a:t>
                </a:r>
                <a:r>
                  <a:rPr lang="en-US" sz="2200" dirty="0" err="1"/>
                  <a:t>của</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oMath>
                </a14:m>
                <a:r>
                  <a:rPr lang="en-US" sz="2200" dirty="0"/>
                  <a:t> </a:t>
                </a:r>
                <a:r>
                  <a:rPr lang="en-US" sz="2200" dirty="0" err="1"/>
                  <a:t>có</a:t>
                </a:r>
                <a:r>
                  <a:rPr lang="en-US" sz="2200" dirty="0"/>
                  <a:t> </a:t>
                </a:r>
                <a:r>
                  <a:rPr lang="en-US" sz="2200" dirty="0" err="1"/>
                  <a:t>chiều</a:t>
                </a:r>
                <a:r>
                  <a:rPr lang="en-US" sz="2200" dirty="0"/>
                  <a:t> </a:t>
                </a:r>
                <a:r>
                  <a:rPr lang="en-US" sz="2200" dirty="0" err="1"/>
                  <a:t>dài</a:t>
                </a:r>
                <a:r>
                  <a:rPr lang="en-US" sz="2200" dirty="0"/>
                  <a:t> </a:t>
                </a:r>
                <a:r>
                  <a:rPr lang="en-US" sz="2200" dirty="0" err="1"/>
                  <a:t>hữu</a:t>
                </a:r>
                <a:r>
                  <a:rPr lang="en-US" sz="2200" dirty="0"/>
                  <a:t> </a:t>
                </a:r>
                <a:r>
                  <a:rPr lang="en-US" sz="2200" dirty="0" err="1"/>
                  <a:t>hạn</a:t>
                </a:r>
                <a:r>
                  <a:rPr lang="en-US" sz="2200" dirty="0"/>
                  <a:t>. </a:t>
                </a:r>
                <a:r>
                  <a:rPr lang="en-US" sz="2200" dirty="0" err="1"/>
                  <a:t>Xâu</a:t>
                </a:r>
                <a:r>
                  <a:rPr lang="en-US" sz="2200" dirty="0"/>
                  <a:t> </a:t>
                </a:r>
                <a:r>
                  <a:rPr lang="en-US" sz="2200" dirty="0" err="1"/>
                  <a:t>rỗng</a:t>
                </a:r>
                <a:r>
                  <a:rPr lang="en-US" sz="2200" dirty="0"/>
                  <a:t>, </a:t>
                </a:r>
                <a:r>
                  <a:rPr lang="en-US" sz="2200" dirty="0" err="1"/>
                  <a:t>được</a:t>
                </a:r>
                <a:r>
                  <a:rPr lang="en-US" sz="2200" dirty="0"/>
                  <a:t> </a:t>
                </a:r>
                <a:r>
                  <a:rPr lang="en-US" sz="2200" dirty="0" err="1"/>
                  <a:t>ký</a:t>
                </a:r>
                <a:r>
                  <a:rPr lang="en-US" sz="2200" dirty="0"/>
                  <a:t> </a:t>
                </a:r>
                <a:r>
                  <a:rPr lang="en-US" sz="2200" dirty="0" err="1"/>
                  <a:t>hiệu</a:t>
                </a:r>
                <a:r>
                  <a:rPr lang="en-US" sz="2200" dirty="0"/>
                  <a:t> </a:t>
                </a:r>
                <a:r>
                  <a:rPr lang="en-US" sz="2200" dirty="0" err="1"/>
                  <a:t>là</a:t>
                </a:r>
                <a:r>
                  <a:rPr lang="en-US" sz="2200" dirty="0"/>
                  <a:t> </a:t>
                </a:r>
                <a14:m>
                  <m:oMath xmlns:m="http://schemas.openxmlformats.org/officeDocument/2006/math">
                    <m:r>
                      <a:rPr lang="en-US" sz="2200" b="0" i="1">
                        <a:latin typeface="Cambria Math" panose="02040503050406030204" pitchFamily="18" charset="0"/>
                      </a:rPr>
                      <m:t>𝜆</m:t>
                    </m:r>
                  </m:oMath>
                </a14:m>
                <a:r>
                  <a:rPr lang="en-US" sz="2200" dirty="0"/>
                  <a:t>, </a:t>
                </a:r>
                <a:r>
                  <a:rPr lang="en-US" sz="2200" dirty="0" err="1"/>
                  <a:t>là</a:t>
                </a:r>
                <a:r>
                  <a:rPr lang="en-US" sz="2200" dirty="0"/>
                  <a:t> </a:t>
                </a:r>
                <a:r>
                  <a:rPr lang="en-US" sz="2200" dirty="0" err="1"/>
                  <a:t>xâu</a:t>
                </a:r>
                <a:r>
                  <a:rPr lang="en-US" sz="2200" dirty="0"/>
                  <a:t> </a:t>
                </a:r>
                <a:r>
                  <a:rPr lang="en-US" sz="2200" dirty="0" err="1"/>
                  <a:t>không</a:t>
                </a:r>
                <a:r>
                  <a:rPr lang="en-US" sz="2200" dirty="0"/>
                  <a:t> </a:t>
                </a:r>
                <a:r>
                  <a:rPr lang="en-US" sz="2200" dirty="0" err="1"/>
                  <a:t>chứa</a:t>
                </a:r>
                <a:r>
                  <a:rPr lang="en-US" sz="2200" dirty="0"/>
                  <a:t> </a:t>
                </a:r>
                <a:r>
                  <a:rPr lang="en-US" sz="2200" dirty="0" err="1"/>
                  <a:t>ký</a:t>
                </a:r>
                <a:r>
                  <a:rPr lang="en-US" sz="2200" dirty="0"/>
                  <a:t> </a:t>
                </a:r>
                <a:r>
                  <a:rPr lang="en-US" sz="2200" dirty="0" err="1"/>
                  <a:t>hiệu</a:t>
                </a:r>
                <a:r>
                  <a:rPr lang="en-US" sz="2200" dirty="0"/>
                  <a:t> </a:t>
                </a:r>
                <a:r>
                  <a:rPr lang="en-US" sz="2200" dirty="0" err="1"/>
                  <a:t>nào</a:t>
                </a:r>
                <a:r>
                  <a:rPr lang="en-US" sz="2200" dirty="0"/>
                  <a:t>. </a:t>
                </a:r>
                <a:r>
                  <a:rPr lang="en-US" sz="2200" dirty="0" err="1"/>
                  <a:t>Tập</a:t>
                </a:r>
                <a:r>
                  <a:rPr lang="en-US" sz="2200" dirty="0"/>
                  <a:t> </a:t>
                </a:r>
                <a:r>
                  <a:rPr lang="en-US" sz="2200" dirty="0" err="1"/>
                  <a:t>tất</a:t>
                </a:r>
                <a:r>
                  <a:rPr lang="en-US" sz="2200" dirty="0"/>
                  <a:t> </a:t>
                </a:r>
                <a:r>
                  <a:rPr lang="en-US" sz="2200" dirty="0" err="1"/>
                  <a:t>cả</a:t>
                </a:r>
                <a:r>
                  <a:rPr lang="en-US" sz="2200" dirty="0"/>
                  <a:t> </a:t>
                </a:r>
                <a:r>
                  <a:rPr lang="en-US" sz="2200" dirty="0" err="1"/>
                  <a:t>các</a:t>
                </a:r>
                <a:r>
                  <a:rPr lang="en-US" sz="2200" dirty="0"/>
                  <a:t> </a:t>
                </a:r>
                <a:r>
                  <a:rPr lang="en-US" sz="2200" dirty="0" err="1"/>
                  <a:t>từ</a:t>
                </a:r>
                <a:r>
                  <a:rPr lang="en-US" sz="2200" dirty="0"/>
                  <a:t> </a:t>
                </a:r>
                <a:r>
                  <a:rPr lang="en-US" sz="2200" dirty="0" err="1"/>
                  <a:t>trên</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oMath>
                </a14:m>
                <a:r>
                  <a:rPr lang="en-US" sz="2200" dirty="0"/>
                  <a:t> </a:t>
                </a:r>
                <a:r>
                  <a:rPr lang="en-US" sz="2200" dirty="0" err="1"/>
                  <a:t>được</a:t>
                </a:r>
                <a:r>
                  <a:rPr lang="en-US" sz="2200" dirty="0"/>
                  <a:t> </a:t>
                </a:r>
                <a:r>
                  <a:rPr lang="en-US" sz="2200" dirty="0" err="1"/>
                  <a:t>ký</a:t>
                </a:r>
                <a:r>
                  <a:rPr lang="en-US" sz="2200" dirty="0"/>
                  <a:t> </a:t>
                </a:r>
                <a:r>
                  <a:rPr lang="en-US" sz="2200" dirty="0" err="1"/>
                  <a:t>hiệu</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l-GR" sz="2200" i="1">
                        <a:latin typeface="Cambria Math" panose="02040503050406030204" pitchFamily="18" charset="0"/>
                        <a:ea typeface="Cambria Math" panose="02040503050406030204" pitchFamily="18" charset="0"/>
                      </a:rPr>
                      <m:t> </m:t>
                    </m:r>
                  </m:oMath>
                </a14:m>
                <a:r>
                  <a:rPr lang="en-US" sz="2200" baseline="30000" dirty="0"/>
                  <a:t>*</a:t>
                </a:r>
                <a:r>
                  <a:rPr lang="en-US" sz="2200" dirty="0"/>
                  <a:t> . </a:t>
                </a:r>
                <a:r>
                  <a:rPr lang="en-US" sz="2200" dirty="0" err="1"/>
                  <a:t>Một</a:t>
                </a:r>
                <a:r>
                  <a:rPr lang="en-US" sz="2200" dirty="0"/>
                  <a:t> </a:t>
                </a:r>
                <a:r>
                  <a:rPr lang="en-US" sz="2200" dirty="0" err="1"/>
                  <a:t>ngôn</a:t>
                </a:r>
                <a:r>
                  <a:rPr lang="en-US" sz="2200" dirty="0"/>
                  <a:t> </a:t>
                </a:r>
                <a:r>
                  <a:rPr lang="en-US" sz="2200" dirty="0" err="1"/>
                  <a:t>ngữ</a:t>
                </a:r>
                <a:r>
                  <a:rPr lang="en-US" sz="2200" dirty="0"/>
                  <a:t> </a:t>
                </a:r>
                <a:r>
                  <a:rPr lang="en-US" sz="2200" dirty="0" err="1"/>
                  <a:t>trên</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oMath>
                </a14:m>
                <a:r>
                  <a:rPr lang="en-US" sz="2200" dirty="0"/>
                  <a:t> </a:t>
                </a:r>
                <a:r>
                  <a:rPr lang="en-US" sz="2200" dirty="0" err="1"/>
                  <a:t>là</a:t>
                </a:r>
                <a:r>
                  <a:rPr lang="en-US" sz="2200" dirty="0"/>
                  <a:t> </a:t>
                </a:r>
                <a:r>
                  <a:rPr lang="en-US" sz="2200" dirty="0" err="1"/>
                  <a:t>một</a:t>
                </a:r>
                <a:r>
                  <a:rPr lang="en-US" sz="2200" dirty="0"/>
                  <a:t> </a:t>
                </a:r>
                <a:r>
                  <a:rPr lang="en-US" sz="2200" dirty="0" err="1"/>
                  <a:t>tập</a:t>
                </a:r>
                <a:r>
                  <a:rPr lang="en-US" sz="2200" dirty="0"/>
                  <a:t> con </a:t>
                </a:r>
                <a:r>
                  <a:rPr lang="en-US" sz="2200" dirty="0" err="1"/>
                  <a:t>của</a:t>
                </a:r>
                <a:r>
                  <a:rPr lang="en-US" sz="2200" dirty="0"/>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r>
                      <a:rPr lang="el-GR" sz="2200" i="1">
                        <a:latin typeface="Cambria Math" panose="02040503050406030204" pitchFamily="18" charset="0"/>
                        <a:ea typeface="Cambria Math" panose="02040503050406030204" pitchFamily="18" charset="0"/>
                      </a:rPr>
                      <m:t> </m:t>
                    </m:r>
                  </m:oMath>
                </a14:m>
                <a:r>
                  <a:rPr lang="en-US" sz="2200" baseline="30000" dirty="0"/>
                  <a:t>*</a:t>
                </a:r>
                <a:r>
                  <a:rPr lang="en-US" sz="2200" dirty="0"/>
                  <a:t>. </a:t>
                </a:r>
              </a:p>
              <a:p>
                <a:r>
                  <a:rPr lang="en-US" sz="2200" dirty="0" err="1"/>
                  <a:t>Ngôn</a:t>
                </a:r>
                <a:r>
                  <a:rPr lang="en-US" sz="2200" dirty="0"/>
                  <a:t> </a:t>
                </a:r>
                <a:r>
                  <a:rPr lang="en-US" sz="2200" dirty="0" err="1"/>
                  <a:t>ngữ</a:t>
                </a:r>
                <a:r>
                  <a:rPr lang="en-US" sz="2200" dirty="0"/>
                  <a:t> </a:t>
                </a:r>
                <a:r>
                  <a:rPr lang="en-US" sz="2200" dirty="0" err="1"/>
                  <a:t>có</a:t>
                </a:r>
                <a:r>
                  <a:rPr lang="en-US" sz="2200" dirty="0"/>
                  <a:t> </a:t>
                </a:r>
                <a:r>
                  <a:rPr lang="en-US" sz="2200" dirty="0" err="1"/>
                  <a:t>thể</a:t>
                </a:r>
                <a:r>
                  <a:rPr lang="en-US" sz="2200" dirty="0"/>
                  <a:t> </a:t>
                </a:r>
                <a:r>
                  <a:rPr lang="en-US" sz="2200" dirty="0" err="1"/>
                  <a:t>mô</a:t>
                </a:r>
                <a:r>
                  <a:rPr lang="en-US" sz="2200" dirty="0"/>
                  <a:t> </a:t>
                </a:r>
                <a:r>
                  <a:rPr lang="en-US" sz="2200" dirty="0" err="1"/>
                  <a:t>tả</a:t>
                </a:r>
                <a:r>
                  <a:rPr lang="en-US" sz="2200" dirty="0"/>
                  <a:t> </a:t>
                </a:r>
                <a:r>
                  <a:rPr lang="en-US" sz="2200" dirty="0" err="1"/>
                  <a:t>bằng</a:t>
                </a:r>
                <a:r>
                  <a:rPr lang="en-US" sz="2200" dirty="0"/>
                  <a:t> </a:t>
                </a:r>
                <a:r>
                  <a:rPr lang="en-US" sz="2200" dirty="0" err="1"/>
                  <a:t>cách</a:t>
                </a:r>
                <a:endParaRPr lang="en-US" sz="2200" dirty="0"/>
              </a:p>
              <a:p>
                <a:pPr lvl="1">
                  <a:buFont typeface="Wingdings" panose="05000000000000000000" pitchFamily="2" charset="2"/>
                  <a:buChar char="Ø"/>
                </a:pPr>
                <a:r>
                  <a:rPr lang="en-US" sz="2200" dirty="0" err="1"/>
                  <a:t>Liệt</a:t>
                </a:r>
                <a:r>
                  <a:rPr lang="en-US" sz="2200" dirty="0"/>
                  <a:t> </a:t>
                </a:r>
                <a:r>
                  <a:rPr lang="en-US" sz="2200" dirty="0" err="1"/>
                  <a:t>kê</a:t>
                </a:r>
                <a:r>
                  <a:rPr lang="en-US" sz="2200" dirty="0"/>
                  <a:t> </a:t>
                </a:r>
                <a:r>
                  <a:rPr lang="en-US" sz="2200" dirty="0" err="1"/>
                  <a:t>các</a:t>
                </a:r>
                <a:r>
                  <a:rPr lang="en-US" sz="2200" dirty="0"/>
                  <a:t> </a:t>
                </a:r>
                <a:r>
                  <a:rPr lang="en-US" sz="2200" dirty="0" err="1"/>
                  <a:t>từ</a:t>
                </a:r>
                <a:r>
                  <a:rPr lang="en-US" sz="2200" dirty="0"/>
                  <a:t> </a:t>
                </a:r>
                <a:r>
                  <a:rPr lang="en-US" sz="2200" dirty="0" err="1"/>
                  <a:t>trong</a:t>
                </a:r>
                <a:r>
                  <a:rPr lang="en-US" sz="2200" dirty="0"/>
                  <a:t> </a:t>
                </a:r>
                <a:r>
                  <a:rPr lang="en-US" sz="2200" dirty="0" err="1"/>
                  <a:t>ngôn</a:t>
                </a:r>
                <a:r>
                  <a:rPr lang="en-US" sz="2200" dirty="0"/>
                  <a:t> </a:t>
                </a:r>
                <a:r>
                  <a:rPr lang="en-US" sz="2200" dirty="0" err="1"/>
                  <a:t>ngữ</a:t>
                </a:r>
                <a:r>
                  <a:rPr lang="en-US" sz="2200" dirty="0"/>
                  <a:t>;</a:t>
                </a:r>
              </a:p>
              <a:p>
                <a:pPr lvl="1">
                  <a:buFont typeface="Wingdings" panose="05000000000000000000" pitchFamily="2" charset="2"/>
                  <a:buChar char="Ø"/>
                </a:pPr>
                <a:r>
                  <a:rPr lang="en-US" sz="2200" dirty="0" err="1"/>
                  <a:t>Chọn</a:t>
                </a:r>
                <a:r>
                  <a:rPr lang="en-US" sz="2200" dirty="0"/>
                  <a:t> </a:t>
                </a:r>
                <a:r>
                  <a:rPr lang="en-US" sz="2200" dirty="0" err="1"/>
                  <a:t>một</a:t>
                </a:r>
                <a:r>
                  <a:rPr lang="en-US" sz="2200" dirty="0"/>
                  <a:t> </a:t>
                </a:r>
                <a:r>
                  <a:rPr lang="en-US" sz="2200" dirty="0" err="1"/>
                  <a:t>số</a:t>
                </a:r>
                <a:r>
                  <a:rPr lang="en-US" sz="2200" dirty="0"/>
                  <a:t> </a:t>
                </a:r>
                <a:r>
                  <a:rPr lang="en-US" sz="2200" dirty="0" err="1"/>
                  <a:t>tiêu</a:t>
                </a:r>
                <a:r>
                  <a:rPr lang="en-US" sz="2200" dirty="0"/>
                  <a:t> </a:t>
                </a:r>
                <a:r>
                  <a:rPr lang="en-US" sz="2200" dirty="0" err="1"/>
                  <a:t>chuẩn</a:t>
                </a:r>
                <a:r>
                  <a:rPr lang="en-US" sz="2200" dirty="0"/>
                  <a:t> </a:t>
                </a:r>
                <a:r>
                  <a:rPr lang="en-US" sz="2200" dirty="0" err="1"/>
                  <a:t>mà</a:t>
                </a:r>
                <a:r>
                  <a:rPr lang="en-US" sz="2200" dirty="0"/>
                  <a:t> </a:t>
                </a:r>
                <a:r>
                  <a:rPr lang="en-US" sz="2200" dirty="0" err="1"/>
                  <a:t>các</a:t>
                </a:r>
                <a:r>
                  <a:rPr lang="en-US" sz="2200" dirty="0"/>
                  <a:t> </a:t>
                </a:r>
                <a:r>
                  <a:rPr lang="en-US" sz="2200" dirty="0" err="1"/>
                  <a:t>từ</a:t>
                </a:r>
                <a:r>
                  <a:rPr lang="en-US" sz="2200" dirty="0"/>
                  <a:t> </a:t>
                </a:r>
                <a:r>
                  <a:rPr lang="en-US" sz="2200" dirty="0" err="1"/>
                  <a:t>thuộc</a:t>
                </a:r>
                <a:r>
                  <a:rPr lang="en-US" sz="2200" dirty="0"/>
                  <a:t> </a:t>
                </a:r>
                <a:r>
                  <a:rPr lang="en-US" sz="2200" dirty="0" err="1"/>
                  <a:t>ngôn</a:t>
                </a:r>
                <a:r>
                  <a:rPr lang="en-US" sz="2200" dirty="0"/>
                  <a:t> </a:t>
                </a:r>
                <a:r>
                  <a:rPr lang="en-US" sz="2200" dirty="0" err="1"/>
                  <a:t>ngữ</a:t>
                </a:r>
                <a:r>
                  <a:rPr lang="en-US" sz="2200" dirty="0"/>
                  <a:t> </a:t>
                </a:r>
                <a:r>
                  <a:rPr lang="en-US" sz="2200" dirty="0" err="1"/>
                  <a:t>đó</a:t>
                </a:r>
                <a:r>
                  <a:rPr lang="en-US" sz="2200" dirty="0"/>
                  <a:t> </a:t>
                </a:r>
                <a:r>
                  <a:rPr lang="en-US" sz="2200" dirty="0" err="1"/>
                  <a:t>phải</a:t>
                </a:r>
                <a:r>
                  <a:rPr lang="en-US" sz="2200" dirty="0"/>
                  <a:t> </a:t>
                </a:r>
                <a:r>
                  <a:rPr lang="en-US" sz="2200" dirty="0" err="1"/>
                  <a:t>thỏa</a:t>
                </a:r>
                <a:r>
                  <a:rPr lang="en-US" sz="2200" dirty="0"/>
                  <a:t> </a:t>
                </a:r>
                <a:r>
                  <a:rPr lang="en-US" sz="2200" dirty="0" err="1"/>
                  <a:t>mãn</a:t>
                </a:r>
                <a:r>
                  <a:rPr lang="en-US" sz="2200" dirty="0"/>
                  <a:t>.</a:t>
                </a:r>
              </a:p>
              <a:p>
                <a:pPr lvl="2">
                  <a:buFont typeface="Wingdings" panose="05000000000000000000" pitchFamily="2" charset="2"/>
                  <a:buChar char="Ø"/>
                </a:pPr>
                <a:r>
                  <a:rPr lang="en-US" sz="2200" dirty="0" err="1"/>
                  <a:t>Mô</a:t>
                </a:r>
                <a:r>
                  <a:rPr lang="en-US" sz="2200" dirty="0"/>
                  <a:t> </a:t>
                </a:r>
                <a:r>
                  <a:rPr lang="en-US" sz="2200" dirty="0" err="1"/>
                  <a:t>tả</a:t>
                </a:r>
                <a:r>
                  <a:rPr lang="en-US" sz="2200" dirty="0"/>
                  <a:t> </a:t>
                </a:r>
                <a:r>
                  <a:rPr lang="en-US" sz="2200" dirty="0" err="1"/>
                  <a:t>thông</a:t>
                </a:r>
                <a:r>
                  <a:rPr lang="en-US" sz="2200" dirty="0"/>
                  <a:t> qua </a:t>
                </a:r>
                <a:r>
                  <a:rPr lang="en-US" sz="2200" dirty="0" err="1"/>
                  <a:t>dùng</a:t>
                </a:r>
                <a:r>
                  <a:rPr lang="en-US" sz="2200" dirty="0"/>
                  <a:t> </a:t>
                </a:r>
                <a:r>
                  <a:rPr lang="en-US" sz="2200" dirty="0" err="1"/>
                  <a:t>văn</a:t>
                </a:r>
                <a:r>
                  <a:rPr lang="en-US" sz="2200" dirty="0"/>
                  <a:t> </a:t>
                </a:r>
                <a:r>
                  <a:rPr lang="en-US" sz="2200" dirty="0" err="1"/>
                  <a:t>phạm</a:t>
                </a:r>
                <a:r>
                  <a:rPr lang="en-US" sz="2200" dirty="0"/>
                  <a:t>: </a:t>
                </a:r>
                <a:r>
                  <a:rPr lang="en-US" sz="2200" dirty="0" err="1"/>
                  <a:t>Quy</a:t>
                </a:r>
                <a:r>
                  <a:rPr lang="en-US" sz="2200" dirty="0"/>
                  <a:t> </a:t>
                </a:r>
                <a:r>
                  <a:rPr lang="en-US" sz="2200" dirty="0" err="1"/>
                  <a:t>tắc</a:t>
                </a:r>
                <a:r>
                  <a:rPr lang="en-US" sz="2200" dirty="0"/>
                  <a:t> </a:t>
                </a:r>
                <a:r>
                  <a:rPr lang="en-US" sz="2200" dirty="0" err="1"/>
                  <a:t>sinh</a:t>
                </a:r>
                <a:r>
                  <a:rPr lang="en-US" sz="2200" dirty="0"/>
                  <a:t> </a:t>
                </a:r>
                <a:r>
                  <a:rPr lang="en-US" sz="2200" dirty="0" err="1"/>
                  <a:t>ngôn</a:t>
                </a:r>
                <a:r>
                  <a:rPr lang="en-US" sz="2200" dirty="0"/>
                  <a:t> </a:t>
                </a:r>
                <a:r>
                  <a:rPr lang="en-US" sz="2200" dirty="0" err="1"/>
                  <a:t>ngữ</a:t>
                </a:r>
                <a:r>
                  <a:rPr lang="en-US" sz="2200" dirty="0"/>
                  <a:t>; </a:t>
                </a:r>
                <a:r>
                  <a:rPr lang="en-US" sz="2200" dirty="0" err="1"/>
                  <a:t>một</a:t>
                </a:r>
                <a:r>
                  <a:rPr lang="en-US" sz="2200" dirty="0"/>
                  <a:t> </a:t>
                </a:r>
                <a:r>
                  <a:rPr lang="en-US" sz="2200" dirty="0" err="1"/>
                  <a:t>số</a:t>
                </a:r>
                <a:r>
                  <a:rPr lang="en-US" sz="2200" dirty="0"/>
                  <a:t> </a:t>
                </a:r>
                <a:r>
                  <a:rPr lang="en-US" sz="2200" dirty="0" err="1"/>
                  <a:t>phần</a:t>
                </a:r>
                <a:r>
                  <a:rPr lang="en-US" sz="2200" dirty="0"/>
                  <a:t> </a:t>
                </a:r>
                <a:r>
                  <a:rPr lang="en-US" sz="2200" dirty="0" err="1"/>
                  <a:t>tử</a:t>
                </a:r>
                <a:r>
                  <a:rPr lang="en-US" sz="2200" dirty="0"/>
                  <a:t> </a:t>
                </a:r>
                <a:r>
                  <a:rPr lang="en-US" sz="2200" dirty="0" err="1"/>
                  <a:t>của</a:t>
                </a:r>
                <a:r>
                  <a:rPr lang="en-US" sz="2200" dirty="0"/>
                  <a:t> </a:t>
                </a:r>
                <a:r>
                  <a:rPr lang="en-US" sz="2200" dirty="0" err="1"/>
                  <a:t>từ</a:t>
                </a:r>
                <a:r>
                  <a:rPr lang="en-US" sz="2200" dirty="0"/>
                  <a:t> </a:t>
                </a:r>
                <a:r>
                  <a:rPr lang="en-US" sz="2200" dirty="0" err="1"/>
                  <a:t>vựng</a:t>
                </a:r>
                <a:r>
                  <a:rPr lang="en-US" sz="2200" dirty="0"/>
                  <a:t> </a:t>
                </a:r>
                <a:r>
                  <a:rPr lang="en-US" sz="2200" dirty="0" err="1"/>
                  <a:t>không</a:t>
                </a:r>
                <a:r>
                  <a:rPr lang="en-US" sz="2200" dirty="0"/>
                  <a:t> </a:t>
                </a:r>
                <a:r>
                  <a:rPr lang="en-US" sz="2200" dirty="0" err="1"/>
                  <a:t>thể</a:t>
                </a:r>
                <a:r>
                  <a:rPr lang="en-US" sz="2200" dirty="0"/>
                  <a:t> </a:t>
                </a:r>
                <a:r>
                  <a:rPr lang="en-US" sz="2200" dirty="0" err="1"/>
                  <a:t>thay</a:t>
                </a:r>
                <a:r>
                  <a:rPr lang="en-US" sz="2200" dirty="0"/>
                  <a:t> </a:t>
                </a:r>
                <a:r>
                  <a:rPr lang="en-US" sz="2200" dirty="0" err="1"/>
                  <a:t>thế</a:t>
                </a:r>
                <a:r>
                  <a:rPr lang="en-US" sz="2200" dirty="0"/>
                  <a:t> </a:t>
                </a:r>
                <a:r>
                  <a:rPr lang="en-US" sz="2200" dirty="0" err="1"/>
                  <a:t>bằng</a:t>
                </a:r>
                <a:r>
                  <a:rPr lang="en-US" sz="2200" dirty="0"/>
                  <a:t> </a:t>
                </a:r>
                <a:r>
                  <a:rPr lang="en-US" sz="2200" dirty="0" err="1"/>
                  <a:t>ký</a:t>
                </a:r>
                <a:r>
                  <a:rPr lang="en-US" sz="2200" dirty="0"/>
                  <a:t> </a:t>
                </a:r>
                <a:r>
                  <a:rPr lang="en-US" sz="2200" dirty="0" err="1"/>
                  <a:t>hiệu</a:t>
                </a:r>
                <a:r>
                  <a:rPr lang="en-US" sz="2200" dirty="0"/>
                  <a:t> </a:t>
                </a:r>
                <a:r>
                  <a:rPr lang="en-US" sz="2200" dirty="0" err="1"/>
                  <a:t>khác</a:t>
                </a:r>
                <a:r>
                  <a:rPr lang="en-US" sz="2200" dirty="0"/>
                  <a:t> </a:t>
                </a:r>
                <a:r>
                  <a:rPr lang="en-US" sz="2200" dirty="0">
                    <a:sym typeface="Wingdings" panose="05000000000000000000" pitchFamily="2" charset="2"/>
                  </a:rPr>
                  <a:t> </a:t>
                </a:r>
                <a:r>
                  <a:rPr lang="en-US" sz="2200" dirty="0" err="1">
                    <a:sym typeface="Wingdings" panose="05000000000000000000" pitchFamily="2" charset="2"/>
                  </a:rPr>
                  <a:t>ký</a:t>
                </a:r>
                <a:r>
                  <a:rPr lang="en-US" sz="2200" dirty="0">
                    <a:sym typeface="Wingdings" panose="05000000000000000000" pitchFamily="2" charset="2"/>
                  </a:rPr>
                  <a:t> </a:t>
                </a:r>
                <a:r>
                  <a:rPr lang="en-US" sz="2200" dirty="0" err="1">
                    <a:sym typeface="Wingdings" panose="05000000000000000000" pitchFamily="2" charset="2"/>
                  </a:rPr>
                  <a:t>hiệu</a:t>
                </a:r>
                <a:r>
                  <a:rPr lang="en-US" sz="2200" dirty="0">
                    <a:sym typeface="Wingdings" panose="05000000000000000000" pitchFamily="2" charset="2"/>
                  </a:rPr>
                  <a:t> </a:t>
                </a:r>
                <a:r>
                  <a:rPr lang="en-US" sz="2200" dirty="0" err="1">
                    <a:sym typeface="Wingdings" panose="05000000000000000000" pitchFamily="2" charset="2"/>
                  </a:rPr>
                  <a:t>kết</a:t>
                </a:r>
                <a:r>
                  <a:rPr lang="en-US" sz="2200" dirty="0">
                    <a:sym typeface="Wingdings" panose="05000000000000000000" pitchFamily="2" charset="2"/>
                  </a:rPr>
                  <a:t> </a:t>
                </a:r>
                <a:r>
                  <a:rPr lang="en-US" sz="2200" dirty="0" err="1">
                    <a:sym typeface="Wingdings" panose="05000000000000000000" pitchFamily="2" charset="2"/>
                  </a:rPr>
                  <a:t>thúc</a:t>
                </a:r>
                <a:r>
                  <a:rPr lang="en-US" sz="2200" dirty="0">
                    <a:sym typeface="Wingdings" panose="05000000000000000000" pitchFamily="2" charset="2"/>
                  </a:rPr>
                  <a:t>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Σ</m:t>
                    </m:r>
                  </m:oMath>
                </a14:m>
                <a:r>
                  <a:rPr lang="en-US" sz="2200" dirty="0">
                    <a:sym typeface="Wingdings" panose="05000000000000000000" pitchFamily="2" charset="2"/>
                  </a:rPr>
                  <a:t>); </a:t>
                </a:r>
                <a:r>
                  <a:rPr lang="en-US" sz="2200" dirty="0" err="1">
                    <a:sym typeface="Wingdings" panose="05000000000000000000" pitchFamily="2" charset="2"/>
                  </a:rPr>
                  <a:t>các</a:t>
                </a:r>
                <a:r>
                  <a:rPr lang="en-US" sz="2200" dirty="0">
                    <a:sym typeface="Wingdings" panose="05000000000000000000" pitchFamily="2" charset="2"/>
                  </a:rPr>
                  <a:t> </a:t>
                </a:r>
                <a:r>
                  <a:rPr lang="en-US" sz="2200" dirty="0" err="1">
                    <a:sym typeface="Wingdings" panose="05000000000000000000" pitchFamily="2" charset="2"/>
                  </a:rPr>
                  <a:t>phần</a:t>
                </a:r>
                <a:r>
                  <a:rPr lang="en-US" sz="2200" dirty="0">
                    <a:sym typeface="Wingdings" panose="05000000000000000000" pitchFamily="2" charset="2"/>
                  </a:rPr>
                  <a:t> </a:t>
                </a:r>
                <a:r>
                  <a:rPr lang="en-US" sz="2200" dirty="0" err="1">
                    <a:sym typeface="Wingdings" panose="05000000000000000000" pitchFamily="2" charset="2"/>
                  </a:rPr>
                  <a:t>tử</a:t>
                </a:r>
                <a:r>
                  <a:rPr lang="en-US" sz="2200" dirty="0">
                    <a:sym typeface="Wingdings" panose="05000000000000000000" pitchFamily="2" charset="2"/>
                  </a:rPr>
                  <a:t> </a:t>
                </a:r>
                <a:r>
                  <a:rPr lang="en-US" sz="2200" dirty="0" err="1">
                    <a:sym typeface="Wingdings" panose="05000000000000000000" pitchFamily="2" charset="2"/>
                  </a:rPr>
                  <a:t>khác</a:t>
                </a:r>
                <a:r>
                  <a:rPr lang="en-US" sz="2200" dirty="0">
                    <a:sym typeface="Wingdings" panose="05000000000000000000" pitchFamily="2" charset="2"/>
                  </a:rPr>
                  <a:t> </a:t>
                </a:r>
                <a:r>
                  <a:rPr lang="en-US" sz="2200" dirty="0" err="1">
                    <a:sym typeface="Wingdings" panose="05000000000000000000" pitchFamily="2" charset="2"/>
                  </a:rPr>
                  <a:t>có</a:t>
                </a:r>
                <a:r>
                  <a:rPr lang="en-US" sz="2200" dirty="0">
                    <a:sym typeface="Wingdings" panose="05000000000000000000" pitchFamily="2" charset="2"/>
                  </a:rPr>
                  <a:t> </a:t>
                </a:r>
                <a:r>
                  <a:rPr lang="en-US" sz="2200" dirty="0" err="1">
                    <a:sym typeface="Wingdings" panose="05000000000000000000" pitchFamily="2" charset="2"/>
                  </a:rPr>
                  <a:t>thể</a:t>
                </a:r>
                <a:r>
                  <a:rPr lang="en-US" sz="2200" dirty="0">
                    <a:sym typeface="Wingdings" panose="05000000000000000000" pitchFamily="2" charset="2"/>
                  </a:rPr>
                  <a:t> </a:t>
                </a:r>
                <a:r>
                  <a:rPr lang="en-US" sz="2200" dirty="0" err="1">
                    <a:sym typeface="Wingdings" panose="05000000000000000000" pitchFamily="2" charset="2"/>
                  </a:rPr>
                  <a:t>thay</a:t>
                </a:r>
                <a:r>
                  <a:rPr lang="en-US" sz="2200" dirty="0">
                    <a:sym typeface="Wingdings" panose="05000000000000000000" pitchFamily="2" charset="2"/>
                  </a:rPr>
                  <a:t> </a:t>
                </a:r>
                <a:r>
                  <a:rPr lang="en-US" sz="2200" dirty="0" err="1">
                    <a:sym typeface="Wingdings" panose="05000000000000000000" pitchFamily="2" charset="2"/>
                  </a:rPr>
                  <a:t>thể</a:t>
                </a:r>
                <a:r>
                  <a:rPr lang="en-US" sz="2200" dirty="0">
                    <a:sym typeface="Wingdings" panose="05000000000000000000" pitchFamily="2" charset="2"/>
                  </a:rPr>
                  <a:t> </a:t>
                </a:r>
                <a:r>
                  <a:rPr lang="en-US" sz="2200" dirty="0" err="1">
                    <a:sym typeface="Wingdings" panose="05000000000000000000" pitchFamily="2" charset="2"/>
                  </a:rPr>
                  <a:t>bằng</a:t>
                </a:r>
                <a:r>
                  <a:rPr lang="en-US" sz="2200" dirty="0">
                    <a:sym typeface="Wingdings" panose="05000000000000000000" pitchFamily="2" charset="2"/>
                  </a:rPr>
                  <a:t> </a:t>
                </a:r>
                <a:r>
                  <a:rPr lang="en-US" sz="2200" dirty="0" err="1">
                    <a:sym typeface="Wingdings" panose="05000000000000000000" pitchFamily="2" charset="2"/>
                  </a:rPr>
                  <a:t>các</a:t>
                </a:r>
                <a:r>
                  <a:rPr lang="en-US" sz="2200" dirty="0">
                    <a:sym typeface="Wingdings" panose="05000000000000000000" pitchFamily="2" charset="2"/>
                  </a:rPr>
                  <a:t> </a:t>
                </a:r>
                <a:r>
                  <a:rPr lang="en-US" sz="2200" dirty="0" err="1">
                    <a:sym typeface="Wingdings" panose="05000000000000000000" pitchFamily="2" charset="2"/>
                  </a:rPr>
                  <a:t>ký</a:t>
                </a:r>
                <a:r>
                  <a:rPr lang="en-US" sz="2200" dirty="0">
                    <a:sym typeface="Wingdings" panose="05000000000000000000" pitchFamily="2" charset="2"/>
                  </a:rPr>
                  <a:t> </a:t>
                </a:r>
                <a:r>
                  <a:rPr lang="en-US" sz="2200" dirty="0" err="1">
                    <a:sym typeface="Wingdings" panose="05000000000000000000" pitchFamily="2" charset="2"/>
                  </a:rPr>
                  <a:t>hiệu</a:t>
                </a:r>
                <a:r>
                  <a:rPr lang="en-US" sz="2200" dirty="0">
                    <a:sym typeface="Wingdings" panose="05000000000000000000" pitchFamily="2" charset="2"/>
                  </a:rPr>
                  <a:t> </a:t>
                </a:r>
                <a:r>
                  <a:rPr lang="en-US" sz="2200" dirty="0" err="1">
                    <a:sym typeface="Wingdings" panose="05000000000000000000" pitchFamily="2" charset="2"/>
                  </a:rPr>
                  <a:t>khác</a:t>
                </a:r>
                <a:r>
                  <a:rPr lang="en-US" sz="2200" dirty="0">
                    <a:sym typeface="Wingdings" panose="05000000000000000000" pitchFamily="2" charset="2"/>
                  </a:rPr>
                  <a:t>  </a:t>
                </a:r>
                <a:r>
                  <a:rPr lang="en-US" sz="2200" dirty="0" err="1">
                    <a:sym typeface="Wingdings" panose="05000000000000000000" pitchFamily="2" charset="2"/>
                  </a:rPr>
                  <a:t>ký</a:t>
                </a:r>
                <a:r>
                  <a:rPr lang="en-US" sz="2200" dirty="0">
                    <a:sym typeface="Wingdings" panose="05000000000000000000" pitchFamily="2" charset="2"/>
                  </a:rPr>
                  <a:t> </a:t>
                </a:r>
                <a:r>
                  <a:rPr lang="en-US" sz="2200" dirty="0" err="1">
                    <a:sym typeface="Wingdings" panose="05000000000000000000" pitchFamily="2" charset="2"/>
                  </a:rPr>
                  <a:t>hiệu</a:t>
                </a:r>
                <a:r>
                  <a:rPr lang="en-US" sz="2200" dirty="0">
                    <a:sym typeface="Wingdings" panose="05000000000000000000" pitchFamily="2" charset="2"/>
                  </a:rPr>
                  <a:t> </a:t>
                </a:r>
                <a:r>
                  <a:rPr lang="en-US" sz="2200" dirty="0" err="1">
                    <a:sym typeface="Wingdings" panose="05000000000000000000" pitchFamily="2" charset="2"/>
                  </a:rPr>
                  <a:t>không</a:t>
                </a:r>
                <a:r>
                  <a:rPr lang="en-US" sz="2200" dirty="0">
                    <a:sym typeface="Wingdings" panose="05000000000000000000" pitchFamily="2" charset="2"/>
                  </a:rPr>
                  <a:t> </a:t>
                </a:r>
                <a:r>
                  <a:rPr lang="en-US" sz="2200" dirty="0" err="1">
                    <a:sym typeface="Wingdings" panose="05000000000000000000" pitchFamily="2" charset="2"/>
                  </a:rPr>
                  <a:t>kết</a:t>
                </a:r>
                <a:r>
                  <a:rPr lang="en-US" sz="2200" dirty="0">
                    <a:sym typeface="Wingdings" panose="05000000000000000000" pitchFamily="2" charset="2"/>
                  </a:rPr>
                  <a:t> </a:t>
                </a:r>
                <a:r>
                  <a:rPr lang="en-US" sz="2200" dirty="0" err="1">
                    <a:sym typeface="Wingdings" panose="05000000000000000000" pitchFamily="2" charset="2"/>
                  </a:rPr>
                  <a:t>thúc</a:t>
                </a:r>
                <a:r>
                  <a:rPr lang="en-US" sz="2200" dirty="0">
                    <a:sym typeface="Wingdings" panose="05000000000000000000" pitchFamily="2" charset="2"/>
                  </a:rPr>
                  <a:t>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sym typeface="Wingdings" panose="05000000000000000000" pitchFamily="2" charset="2"/>
                      </a:rPr>
                      <m:t>Δ</m:t>
                    </m:r>
                  </m:oMath>
                </a14:m>
                <a:r>
                  <a:rPr lang="en-US" sz="2200" dirty="0">
                    <a:sym typeface="Wingdings" panose="05000000000000000000" pitchFamily="2" charset="2"/>
                  </a:rPr>
                  <a:t>). </a:t>
                </a:r>
              </a:p>
              <a:p>
                <a:pPr marL="914400" lvl="2" indent="0">
                  <a:buNone/>
                </a:pPr>
                <a:r>
                  <a:rPr lang="en-US" sz="2200" dirty="0">
                    <a:sym typeface="Wingdings" panose="05000000000000000000" pitchFamily="2" charset="2"/>
                  </a:rPr>
                  <a:t>    </a:t>
                </a:r>
                <a:r>
                  <a:rPr lang="en-US" sz="2200" dirty="0" err="1">
                    <a:sym typeface="Wingdings" panose="05000000000000000000" pitchFamily="2" charset="2"/>
                  </a:rPr>
                  <a:t>Ví</a:t>
                </a:r>
                <a:r>
                  <a:rPr lang="en-US" sz="2200" dirty="0">
                    <a:sym typeface="Wingdings" panose="05000000000000000000" pitchFamily="2" charset="2"/>
                  </a:rPr>
                  <a:t> </a:t>
                </a:r>
                <a:r>
                  <a:rPr lang="en-US" sz="2200" dirty="0" err="1">
                    <a:sym typeface="Wingdings" panose="05000000000000000000" pitchFamily="2" charset="2"/>
                  </a:rPr>
                  <a:t>dụ</a:t>
                </a:r>
                <a:r>
                  <a:rPr lang="en-US" sz="2200" dirty="0">
                    <a:sym typeface="Wingdings" panose="05000000000000000000" pitchFamily="2" charset="2"/>
                  </a:rPr>
                  <a:t>: </a:t>
                </a:r>
                <a:r>
                  <a:rPr lang="en-US" sz="2200" dirty="0" err="1">
                    <a:sym typeface="Wingdings" panose="05000000000000000000" pitchFamily="2" charset="2"/>
                  </a:rPr>
                  <a:t>câu</a:t>
                </a:r>
                <a:r>
                  <a:rPr lang="en-US" sz="2200" dirty="0">
                    <a:sym typeface="Wingdings" panose="05000000000000000000" pitchFamily="2" charset="2"/>
                  </a:rPr>
                  <a:t> </a:t>
                </a:r>
                <a14:m>
                  <m:oMath xmlns:m="http://schemas.openxmlformats.org/officeDocument/2006/math">
                    <m:r>
                      <a:rPr lang="en-US" sz="2200" b="0" i="1">
                        <a:latin typeface="Cambria Math" panose="02040503050406030204" pitchFamily="18" charset="0"/>
                        <a:sym typeface="Wingdings" panose="05000000000000000000" pitchFamily="2" charset="2"/>
                      </a:rPr>
                      <m:t>→</m:t>
                    </m:r>
                  </m:oMath>
                </a14:m>
                <a:r>
                  <a:rPr lang="en-US" sz="2200" dirty="0">
                    <a:sym typeface="Wingdings" panose="05000000000000000000" pitchFamily="2" charset="2"/>
                  </a:rPr>
                  <a:t> </a:t>
                </a:r>
                <a:r>
                  <a:rPr lang="en-US" sz="2200" dirty="0" err="1">
                    <a:sym typeface="Wingdings" panose="05000000000000000000" pitchFamily="2" charset="2"/>
                  </a:rPr>
                  <a:t>chủ</a:t>
                </a:r>
                <a:r>
                  <a:rPr lang="en-US" sz="2200" dirty="0">
                    <a:sym typeface="Wingdings" panose="05000000000000000000" pitchFamily="2" charset="2"/>
                  </a:rPr>
                  <a:t> </a:t>
                </a:r>
                <a:r>
                  <a:rPr lang="en-US" sz="2200" dirty="0" err="1">
                    <a:sym typeface="Wingdings" panose="05000000000000000000" pitchFamily="2" charset="2"/>
                  </a:rPr>
                  <a:t>ngữ</a:t>
                </a:r>
                <a:r>
                  <a:rPr lang="en-US" sz="2200" dirty="0">
                    <a:sym typeface="Wingdings" panose="05000000000000000000" pitchFamily="2" charset="2"/>
                  </a:rPr>
                  <a:t> + </a:t>
                </a:r>
                <a:r>
                  <a:rPr lang="en-US" sz="2200" dirty="0" err="1">
                    <a:sym typeface="Wingdings" panose="05000000000000000000" pitchFamily="2" charset="2"/>
                  </a:rPr>
                  <a:t>vị</a:t>
                </a:r>
                <a:r>
                  <a:rPr lang="en-US" sz="2200" dirty="0">
                    <a:sym typeface="Wingdings" panose="05000000000000000000" pitchFamily="2" charset="2"/>
                  </a:rPr>
                  <a:t> </a:t>
                </a:r>
                <a:r>
                  <a:rPr lang="en-US" sz="2200" dirty="0" err="1">
                    <a:sym typeface="Wingdings" panose="05000000000000000000" pitchFamily="2" charset="2"/>
                  </a:rPr>
                  <a:t>ngữ</a:t>
                </a:r>
                <a:endParaRPr lang="en-US" sz="2200" dirty="0"/>
              </a:p>
              <a:p>
                <a:pPr lvl="2">
                  <a:buFont typeface="Wingdings" panose="05000000000000000000" pitchFamily="2" charset="2"/>
                  <a:buChar char="Ø"/>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696" t="-1722"/>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3</a:t>
            </a:fld>
            <a:endParaRPr lang="en-US"/>
          </a:p>
        </p:txBody>
      </p:sp>
    </p:spTree>
    <p:extLst>
      <p:ext uri="{BB962C8B-B14F-4D97-AF65-F5344CB8AC3E}">
        <p14:creationId xmlns:p14="http://schemas.microsoft.com/office/powerpoint/2010/main" val="1741834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943"/>
            <a:ext cx="10515600" cy="653143"/>
          </a:xfrm>
        </p:spPr>
        <p:txBody>
          <a:bodyPr>
            <a:normAutofit/>
          </a:bodyPr>
          <a:lstStyle/>
          <a:p>
            <a:r>
              <a:rPr lang="en-US" sz="3200" b="1" dirty="0" err="1"/>
              <a:t>Máy</a:t>
            </a:r>
            <a:r>
              <a:rPr lang="en-US" sz="3200" b="1" dirty="0"/>
              <a:t> </a:t>
            </a:r>
            <a:r>
              <a:rPr lang="en-US" sz="3200" b="1" dirty="0" err="1"/>
              <a:t>hữu</a:t>
            </a:r>
            <a:r>
              <a:rPr lang="en-US" sz="3200" b="1" dirty="0"/>
              <a:t> </a:t>
            </a:r>
            <a:r>
              <a:rPr lang="en-US" sz="3200" b="1" dirty="0" err="1"/>
              <a:t>hạn</a:t>
            </a:r>
            <a:r>
              <a:rPr lang="en-US" sz="3200" b="1" dirty="0"/>
              <a:t> </a:t>
            </a:r>
            <a:r>
              <a:rPr lang="en-US" sz="3200" b="1" dirty="0" err="1"/>
              <a:t>trạng</a:t>
            </a:r>
            <a:r>
              <a:rPr lang="en-US" sz="3200" b="1" dirty="0"/>
              <a:t> </a:t>
            </a:r>
            <a:r>
              <a:rPr lang="en-US" sz="3200" b="1" dirty="0" err="1"/>
              <a:t>thái</a:t>
            </a:r>
            <a:r>
              <a:rPr lang="en-US" sz="3200" b="1" dirty="0"/>
              <a:t> </a:t>
            </a:r>
            <a:r>
              <a:rPr lang="en-US" sz="3200" b="1" dirty="0" err="1"/>
              <a:t>có</a:t>
            </a:r>
            <a:r>
              <a:rPr lang="en-US" sz="3200" b="1" dirty="0"/>
              <a:t> </a:t>
            </a:r>
            <a:r>
              <a:rPr lang="en-US" sz="3200" b="1" dirty="0" err="1"/>
              <a:t>đầu</a:t>
            </a:r>
            <a:r>
              <a:rPr lang="en-US" sz="3200" b="1" dirty="0"/>
              <a:t> </a:t>
            </a:r>
            <a:r>
              <a:rPr lang="en-US" sz="3200" b="1" dirty="0" err="1"/>
              <a:t>ra</a:t>
            </a:r>
            <a:endParaRPr lang="en-US" sz="32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31966"/>
                <a:ext cx="10515600" cy="5144997"/>
              </a:xfrm>
            </p:spPr>
            <p:txBody>
              <a:bodyPr/>
              <a:lstStyle/>
              <a:p>
                <a:r>
                  <a:rPr lang="en-US" dirty="0"/>
                  <a:t>Một </a:t>
                </a:r>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solidFill>
                              <a:srgbClr val="0000FF"/>
                            </a:solidFill>
                            <a:latin typeface="Cambria Math" panose="02040503050406030204" pitchFamily="18" charset="0"/>
                          </a:rPr>
                          <m:t>𝑆</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𝐼</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𝑂</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𝑓</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e>
                    </m:d>
                  </m:oMath>
                </a14:m>
                <a:r>
                  <a:rPr lang="en-US" dirty="0"/>
                  <a:t>, </a:t>
                </a:r>
                <a:r>
                  <a:rPr lang="en-US" dirty="0" err="1"/>
                  <a:t>trong</a:t>
                </a:r>
                <a:r>
                  <a:rPr lang="en-US" dirty="0"/>
                  <a:t> </a:t>
                </a:r>
                <a:r>
                  <a:rPr lang="en-US" dirty="0" err="1"/>
                  <a:t>đó</a:t>
                </a:r>
                <a:r>
                  <a:rPr lang="en-US" dirty="0"/>
                  <a:t> </a:t>
                </a:r>
                <a14:m>
                  <m:oMath xmlns:m="http://schemas.openxmlformats.org/officeDocument/2006/math">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𝑠</m:t>
                        </m:r>
                      </m:e>
                      <m:sub>
                        <m:r>
                          <a:rPr lang="en-US" b="0" i="0" smtClean="0">
                            <a:solidFill>
                              <a:srgbClr val="0000FF"/>
                            </a:solidFill>
                            <a:latin typeface="Cambria Math" panose="02040503050406030204" pitchFamily="18" charset="0"/>
                          </a:rPr>
                          <m:t>0</m:t>
                        </m:r>
                      </m:sub>
                    </m:sSub>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𝑆</m:t>
                    </m:r>
                    <m:r>
                      <a:rPr lang="en-US" b="0" i="1" smtClean="0">
                        <a:solidFill>
                          <a:srgbClr val="0000FF"/>
                        </a:solidFill>
                        <a:latin typeface="Cambria Math" panose="02040503050406030204" pitchFamily="18" charset="0"/>
                      </a:rPr>
                      <m:t>, </m:t>
                    </m:r>
                    <m:r>
                      <a:rPr lang="en-US" b="0" i="1" smtClean="0">
                        <a:solidFill>
                          <a:srgbClr val="0000FF"/>
                        </a:solidFill>
                        <a:latin typeface="Cambria Math" panose="02040503050406030204" pitchFamily="18" charset="0"/>
                      </a:rPr>
                      <m:t>𝑆</m:t>
                    </m:r>
                  </m:oMath>
                </a14:m>
                <a:r>
                  <a:rPr lang="en-US" dirty="0">
                    <a:solidFill>
                      <a:srgbClr val="0000FF"/>
                    </a:solidFill>
                  </a:rPr>
                  <a:t> </a:t>
                </a:r>
                <a:r>
                  <a:rPr lang="en-US" dirty="0" err="1">
                    <a:solidFill>
                      <a:srgbClr val="0000FF"/>
                    </a:solidFill>
                  </a:rPr>
                  <a:t>là</a:t>
                </a:r>
                <a:r>
                  <a:rPr lang="en-US" dirty="0">
                    <a:solidFill>
                      <a:srgbClr val="0000FF"/>
                    </a:solidFill>
                  </a:rPr>
                  <a:t> </a:t>
                </a:r>
                <a:r>
                  <a:rPr lang="en-US" dirty="0" err="1">
                    <a:solidFill>
                      <a:srgbClr val="0000FF"/>
                    </a:solidFill>
                  </a:rPr>
                  <a:t>tập</a:t>
                </a:r>
                <a:r>
                  <a:rPr lang="en-US" dirty="0">
                    <a:solidFill>
                      <a:srgbClr val="0000FF"/>
                    </a:solidFill>
                  </a:rPr>
                  <a:t> </a:t>
                </a:r>
                <a:r>
                  <a:rPr lang="en-US" dirty="0" err="1">
                    <a:solidFill>
                      <a:srgbClr val="0000FF"/>
                    </a:solidFill>
                  </a:rPr>
                  <a:t>hữu</a:t>
                </a:r>
                <a:r>
                  <a:rPr lang="en-US" dirty="0">
                    <a:solidFill>
                      <a:srgbClr val="0000FF"/>
                    </a:solidFill>
                  </a:rPr>
                  <a:t> </a:t>
                </a:r>
                <a:r>
                  <a:rPr lang="en-US" dirty="0" err="1">
                    <a:solidFill>
                      <a:srgbClr val="0000FF"/>
                    </a:solidFill>
                  </a:rPr>
                  <a:t>hạn</a:t>
                </a:r>
                <a:r>
                  <a:rPr lang="en-US" dirty="0">
                    <a:solidFill>
                      <a:srgbClr val="0000FF"/>
                    </a:solidFill>
                  </a:rPr>
                  <a:t> </a:t>
                </a:r>
                <a:r>
                  <a:rPr lang="en-US" dirty="0" err="1">
                    <a:solidFill>
                      <a:srgbClr val="0000FF"/>
                    </a:solidFill>
                  </a:rPr>
                  <a:t>các</a:t>
                </a:r>
                <a:r>
                  <a:rPr lang="en-US" dirty="0">
                    <a:solidFill>
                      <a:srgbClr val="0000FF"/>
                    </a:solidFill>
                  </a:rPr>
                  <a:t> </a:t>
                </a:r>
                <a:r>
                  <a:rPr lang="en-US" dirty="0" err="1">
                    <a:solidFill>
                      <a:srgbClr val="0000FF"/>
                    </a:solidFill>
                  </a:rPr>
                  <a:t>trạng</a:t>
                </a:r>
                <a:r>
                  <a:rPr lang="en-US" dirty="0">
                    <a:solidFill>
                      <a:srgbClr val="0000FF"/>
                    </a:solidFill>
                  </a:rPr>
                  <a:t> </a:t>
                </a:r>
                <a:r>
                  <a:rPr lang="en-US" dirty="0" err="1">
                    <a:solidFill>
                      <a:srgbClr val="0000FF"/>
                    </a:solidFill>
                  </a:rPr>
                  <a:t>thái</a:t>
                </a:r>
                <a:r>
                  <a:rPr lang="en-US" dirty="0"/>
                  <a:t>, </a:t>
                </a:r>
                <a14:m>
                  <m:oMath xmlns:m="http://schemas.openxmlformats.org/officeDocument/2006/math">
                    <m:r>
                      <a:rPr lang="en-US" b="0" i="1" smtClean="0">
                        <a:solidFill>
                          <a:srgbClr val="FF0000"/>
                        </a:solidFill>
                        <a:latin typeface="Cambria Math" panose="02040503050406030204" pitchFamily="18" charset="0"/>
                      </a:rPr>
                      <m:t>𝐼</m:t>
                    </m:r>
                  </m:oMath>
                </a14:m>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bộ</a:t>
                </a:r>
                <a:r>
                  <a:rPr lang="en-US" dirty="0">
                    <a:solidFill>
                      <a:srgbClr val="FF0000"/>
                    </a:solidFill>
                  </a:rPr>
                  <a:t> </a:t>
                </a:r>
                <a:r>
                  <a:rPr lang="en-US" dirty="0" err="1">
                    <a:solidFill>
                      <a:srgbClr val="FF0000"/>
                    </a:solidFill>
                  </a:rPr>
                  <a:t>chữ</a:t>
                </a:r>
                <a:r>
                  <a:rPr lang="en-US" dirty="0">
                    <a:solidFill>
                      <a:srgbClr val="FF0000"/>
                    </a:solidFill>
                  </a:rPr>
                  <a:t> </a:t>
                </a:r>
                <a:r>
                  <a:rPr lang="en-US" dirty="0" err="1">
                    <a:solidFill>
                      <a:srgbClr val="FF0000"/>
                    </a:solidFill>
                  </a:rPr>
                  <a:t>cái</a:t>
                </a:r>
                <a:r>
                  <a:rPr lang="en-US" dirty="0">
                    <a:solidFill>
                      <a:srgbClr val="FF0000"/>
                    </a:solidFill>
                  </a:rPr>
                  <a:t> </a:t>
                </a:r>
                <a:r>
                  <a:rPr lang="en-US" dirty="0" err="1">
                    <a:solidFill>
                      <a:srgbClr val="FF0000"/>
                    </a:solidFill>
                  </a:rPr>
                  <a:t>hữu</a:t>
                </a:r>
                <a:r>
                  <a:rPr lang="en-US" dirty="0">
                    <a:solidFill>
                      <a:srgbClr val="FF0000"/>
                    </a:solidFill>
                  </a:rPr>
                  <a:t> </a:t>
                </a:r>
                <a:r>
                  <a:rPr lang="en-US" dirty="0" err="1">
                    <a:solidFill>
                      <a:srgbClr val="FF0000"/>
                    </a:solidFill>
                  </a:rPr>
                  <a:t>hạn</a:t>
                </a:r>
                <a:r>
                  <a:rPr lang="en-US" dirty="0">
                    <a:solidFill>
                      <a:srgbClr val="FF0000"/>
                    </a:solidFill>
                  </a:rPr>
                  <a:t> </a:t>
                </a:r>
                <a:r>
                  <a:rPr lang="en-US" dirty="0" err="1">
                    <a:solidFill>
                      <a:srgbClr val="FF0000"/>
                    </a:solidFill>
                  </a:rPr>
                  <a:t>đầu</a:t>
                </a:r>
                <a:r>
                  <a:rPr lang="en-US" dirty="0">
                    <a:solidFill>
                      <a:srgbClr val="FF0000"/>
                    </a:solidFill>
                  </a:rPr>
                  <a:t> </a:t>
                </a:r>
                <a:r>
                  <a:rPr lang="en-US" dirty="0" err="1">
                    <a:solidFill>
                      <a:srgbClr val="FF0000"/>
                    </a:solidFill>
                  </a:rPr>
                  <a:t>vào</a:t>
                </a:r>
                <a:r>
                  <a:rPr lang="en-US" dirty="0"/>
                  <a:t>, </a:t>
                </a:r>
                <a14:m>
                  <m:oMath xmlns:m="http://schemas.openxmlformats.org/officeDocument/2006/math">
                    <m:r>
                      <a:rPr lang="en-US" b="0" i="1" smtClean="0">
                        <a:solidFill>
                          <a:srgbClr val="FF0000"/>
                        </a:solidFill>
                        <a:latin typeface="Cambria Math" panose="02040503050406030204" pitchFamily="18" charset="0"/>
                      </a:rPr>
                      <m:t>𝑂</m:t>
                    </m:r>
                  </m:oMath>
                </a14:m>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bộ</a:t>
                </a:r>
                <a:r>
                  <a:rPr lang="en-US" dirty="0">
                    <a:solidFill>
                      <a:srgbClr val="FF0000"/>
                    </a:solidFill>
                  </a:rPr>
                  <a:t> </a:t>
                </a:r>
                <a:r>
                  <a:rPr lang="en-US" dirty="0" err="1">
                    <a:solidFill>
                      <a:srgbClr val="FF0000"/>
                    </a:solidFill>
                  </a:rPr>
                  <a:t>chữ</a:t>
                </a:r>
                <a:r>
                  <a:rPr lang="en-US" dirty="0">
                    <a:solidFill>
                      <a:srgbClr val="FF0000"/>
                    </a:solidFill>
                  </a:rPr>
                  <a:t> </a:t>
                </a:r>
                <a:r>
                  <a:rPr lang="en-US" dirty="0" err="1">
                    <a:solidFill>
                      <a:srgbClr val="FF0000"/>
                    </a:solidFill>
                  </a:rPr>
                  <a:t>cái</a:t>
                </a:r>
                <a:r>
                  <a:rPr lang="en-US" dirty="0">
                    <a:solidFill>
                      <a:srgbClr val="FF0000"/>
                    </a:solidFill>
                  </a:rPr>
                  <a:t> </a:t>
                </a:r>
                <a:r>
                  <a:rPr lang="en-US" dirty="0" err="1">
                    <a:solidFill>
                      <a:srgbClr val="FF0000"/>
                    </a:solidFill>
                  </a:rPr>
                  <a:t>hữu</a:t>
                </a:r>
                <a:r>
                  <a:rPr lang="en-US" dirty="0">
                    <a:solidFill>
                      <a:srgbClr val="FF0000"/>
                    </a:solidFill>
                  </a:rPr>
                  <a:t> </a:t>
                </a:r>
                <a:r>
                  <a:rPr lang="en-US" dirty="0" err="1">
                    <a:solidFill>
                      <a:srgbClr val="FF0000"/>
                    </a:solidFill>
                  </a:rPr>
                  <a:t>hạn</a:t>
                </a:r>
                <a:r>
                  <a:rPr lang="en-US" dirty="0">
                    <a:solidFill>
                      <a:srgbClr val="FF0000"/>
                    </a:solidFill>
                  </a:rPr>
                  <a:t> </a:t>
                </a:r>
                <a:r>
                  <a:rPr lang="en-US" dirty="0" err="1">
                    <a:solidFill>
                      <a:srgbClr val="FF0000"/>
                    </a:solidFill>
                  </a:rPr>
                  <a:t>đầu</a:t>
                </a:r>
                <a:r>
                  <a:rPr lang="en-US" dirty="0">
                    <a:solidFill>
                      <a:srgbClr val="FF0000"/>
                    </a:solidFill>
                  </a:rPr>
                  <a:t> </a:t>
                </a:r>
                <a:r>
                  <a:rPr lang="en-US" dirty="0" err="1">
                    <a:solidFill>
                      <a:srgbClr val="FF0000"/>
                    </a:solidFill>
                  </a:rPr>
                  <a:t>ra</a:t>
                </a:r>
                <a:r>
                  <a:rPr lang="en-US" dirty="0"/>
                  <a:t>, </a:t>
                </a:r>
                <a14:m>
                  <m:oMath xmlns:m="http://schemas.openxmlformats.org/officeDocument/2006/math">
                    <m:r>
                      <a:rPr lang="en-US" b="0" i="1" smtClean="0">
                        <a:solidFill>
                          <a:srgbClr val="00B050"/>
                        </a:solidFill>
                        <a:latin typeface="Cambria Math" panose="02040503050406030204" pitchFamily="18" charset="0"/>
                      </a:rPr>
                      <m:t>𝑓</m:t>
                    </m:r>
                  </m:oMath>
                </a14:m>
                <a:r>
                  <a:rPr lang="en-US" dirty="0">
                    <a:solidFill>
                      <a:srgbClr val="00B050"/>
                    </a:solidFill>
                  </a:rPr>
                  <a:t> </a:t>
                </a:r>
                <a:r>
                  <a:rPr lang="en-US" dirty="0" err="1">
                    <a:solidFill>
                      <a:srgbClr val="00B050"/>
                    </a:solidFill>
                  </a:rPr>
                  <a:t>là</a:t>
                </a:r>
                <a:r>
                  <a:rPr lang="en-US" dirty="0">
                    <a:solidFill>
                      <a:srgbClr val="00B050"/>
                    </a:solidFill>
                  </a:rPr>
                  <a:t> </a:t>
                </a:r>
                <a:r>
                  <a:rPr lang="en-US" dirty="0" err="1">
                    <a:solidFill>
                      <a:srgbClr val="00B050"/>
                    </a:solidFill>
                  </a:rPr>
                  <a:t>hàm</a:t>
                </a:r>
                <a:r>
                  <a:rPr lang="en-US" dirty="0">
                    <a:solidFill>
                      <a:srgbClr val="00B050"/>
                    </a:solidFill>
                  </a:rPr>
                  <a:t> </a:t>
                </a:r>
                <a:r>
                  <a:rPr lang="en-US" dirty="0" err="1">
                    <a:solidFill>
                      <a:srgbClr val="00B050"/>
                    </a:solidFill>
                  </a:rPr>
                  <a:t>chuyển</a:t>
                </a:r>
                <a:r>
                  <a:rPr lang="en-US" dirty="0">
                    <a:solidFill>
                      <a:srgbClr val="00B050"/>
                    </a:solidFill>
                  </a:rPr>
                  <a:t> </a:t>
                </a:r>
                <a:r>
                  <a:rPr lang="en-US" dirty="0" err="1"/>
                  <a:t>trạng</a:t>
                </a:r>
                <a:r>
                  <a:rPr lang="en-US" dirty="0"/>
                  <a:t> </a:t>
                </a:r>
                <a:r>
                  <a:rPr lang="en-US" dirty="0" err="1"/>
                  <a:t>thái</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t>
                </a:r>
                <a:r>
                  <a:rPr lang="en-US" dirty="0" err="1"/>
                  <a:t>với</a:t>
                </a: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 </a:t>
                </a:r>
                <a14:m>
                  <m:oMath xmlns:m="http://schemas.openxmlformats.org/officeDocument/2006/math">
                    <m:r>
                      <a:rPr lang="en-US" b="0" i="1" smtClean="0">
                        <a:solidFill>
                          <a:srgbClr val="00B050"/>
                        </a:solidFill>
                        <a:latin typeface="Cambria Math" panose="02040503050406030204" pitchFamily="18" charset="0"/>
                      </a:rPr>
                      <m:t>𝑔</m:t>
                    </m:r>
                  </m:oMath>
                </a14:m>
                <a:r>
                  <a:rPr lang="en-US" dirty="0">
                    <a:solidFill>
                      <a:srgbClr val="00B050"/>
                    </a:solidFill>
                  </a:rPr>
                  <a:t> </a:t>
                </a:r>
                <a:r>
                  <a:rPr lang="en-US" dirty="0" err="1">
                    <a:solidFill>
                      <a:srgbClr val="00B050"/>
                    </a:solidFill>
                  </a:rPr>
                  <a:t>là</a:t>
                </a:r>
                <a:r>
                  <a:rPr lang="en-US" dirty="0">
                    <a:solidFill>
                      <a:srgbClr val="00B050"/>
                    </a:solidFill>
                  </a:rPr>
                  <a:t> </a:t>
                </a:r>
                <a:r>
                  <a:rPr lang="en-US" dirty="0" err="1">
                    <a:solidFill>
                      <a:srgbClr val="00B050"/>
                    </a:solidFill>
                  </a:rPr>
                  <a:t>hàm</a:t>
                </a:r>
                <a:r>
                  <a:rPr lang="en-US" dirty="0">
                    <a:solidFill>
                      <a:srgbClr val="00B050"/>
                    </a:solidFill>
                  </a:rPr>
                  <a:t> </a:t>
                </a:r>
                <a:r>
                  <a:rPr lang="en-US" dirty="0" err="1">
                    <a:solidFill>
                      <a:srgbClr val="00B050"/>
                    </a:solidFill>
                  </a:rPr>
                  <a:t>đầu</a:t>
                </a:r>
                <a:r>
                  <a:rPr lang="en-US" dirty="0">
                    <a:solidFill>
                      <a:srgbClr val="00B050"/>
                    </a:solidFill>
                  </a:rPr>
                  <a:t> </a:t>
                </a:r>
                <a:r>
                  <a:rPr lang="en-US" dirty="0" err="1">
                    <a:solidFill>
                      <a:srgbClr val="00B050"/>
                    </a:solidFill>
                  </a:rPr>
                  <a:t>ra</a:t>
                </a:r>
                <a:r>
                  <a:rPr lang="en-US" dirty="0">
                    <a:solidFill>
                      <a:srgbClr val="00B050"/>
                    </a:solidFill>
                  </a:rPr>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𝑜</m:t>
                    </m:r>
                  </m:oMath>
                </a14:m>
                <a:r>
                  <a:rPr lang="en-US" dirty="0"/>
                  <a:t> </a:t>
                </a:r>
                <a:r>
                  <a:rPr lang="en-US" dirty="0" err="1"/>
                  <a:t>với</a:t>
                </a: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dirty="0"/>
                  <a:t>.</a:t>
                </a:r>
              </a:p>
              <a:p>
                <a:r>
                  <a:rPr lang="en-US" dirty="0" err="1"/>
                  <a:t>Hàm</a:t>
                </a:r>
                <a:r>
                  <a:rPr lang="en-US" dirty="0"/>
                  <a:t> </a:t>
                </a:r>
                <a:r>
                  <a:rPr lang="en-US" dirty="0" err="1"/>
                  <a:t>chuyển</a:t>
                </a:r>
                <a:r>
                  <a:rPr lang="en-US" dirty="0"/>
                  <a:t> </a:t>
                </a:r>
                <a:r>
                  <a:rPr lang="en-US" dirty="0" err="1"/>
                  <a:t>và</a:t>
                </a:r>
                <a:r>
                  <a:rPr lang="en-US" dirty="0"/>
                  <a:t> </a:t>
                </a:r>
                <a:r>
                  <a:rPr lang="en-US" dirty="0" err="1"/>
                  <a:t>hàm</a:t>
                </a:r>
                <a:r>
                  <a:rPr lang="en-US" dirty="0"/>
                  <a:t> </a:t>
                </a:r>
                <a:r>
                  <a:rPr lang="en-US" dirty="0" err="1"/>
                  <a:t>đầu</a:t>
                </a:r>
                <a:r>
                  <a:rPr lang="en-US" dirty="0"/>
                  <a:t> </a:t>
                </a:r>
                <a:r>
                  <a:rPr lang="en-US" dirty="0" err="1"/>
                  <a:t>ra</a:t>
                </a:r>
                <a:r>
                  <a:rPr lang="en-US" dirty="0"/>
                  <a:t> </a:t>
                </a:r>
                <a:r>
                  <a:rPr lang="en-US" dirty="0" err="1"/>
                  <a:t>có</a:t>
                </a:r>
                <a:r>
                  <a:rPr lang="en-US" dirty="0"/>
                  <a:t> </a:t>
                </a:r>
                <a:r>
                  <a:rPr lang="en-US" dirty="0" err="1"/>
                  <a:t>thể</a:t>
                </a:r>
                <a:r>
                  <a:rPr lang="en-US" dirty="0"/>
                  <a:t> </a:t>
                </a:r>
                <a:r>
                  <a:rPr lang="en-US" dirty="0" err="1"/>
                  <a:t>mô</a:t>
                </a:r>
                <a:r>
                  <a:rPr lang="en-US" dirty="0"/>
                  <a:t> </a:t>
                </a:r>
                <a:r>
                  <a:rPr lang="en-US" dirty="0" err="1"/>
                  <a:t>tả</a:t>
                </a:r>
                <a:r>
                  <a:rPr lang="en-US" dirty="0"/>
                  <a:t> </a:t>
                </a:r>
                <a:r>
                  <a:rPr lang="en-US" dirty="0" err="1"/>
                  <a:t>bằng</a:t>
                </a:r>
                <a:r>
                  <a:rPr lang="en-US" dirty="0"/>
                  <a:t> </a:t>
                </a:r>
                <a:r>
                  <a:rPr lang="en-US" b="1" dirty="0" err="1"/>
                  <a:t>bảng</a:t>
                </a:r>
                <a:r>
                  <a:rPr lang="en-US" b="1" dirty="0"/>
                  <a:t> </a:t>
                </a:r>
                <a:r>
                  <a:rPr lang="en-US" b="1" dirty="0" err="1"/>
                  <a:t>chuyển</a:t>
                </a:r>
                <a:r>
                  <a:rPr lang="en-US" b="1" dirty="0"/>
                  <a:t> </a:t>
                </a:r>
                <a:r>
                  <a:rPr lang="en-US" b="1" dirty="0" err="1"/>
                  <a:t>trạng</a:t>
                </a:r>
                <a:r>
                  <a:rPr lang="en-US" b="1" dirty="0"/>
                  <a:t> </a:t>
                </a:r>
                <a:r>
                  <a:rPr lang="en-US" b="1" dirty="0" err="1"/>
                  <a:t>thái</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31966"/>
                <a:ext cx="10515600" cy="5144997"/>
              </a:xfrm>
              <a:blipFill>
                <a:blip r:embed="rId2"/>
                <a:stretch>
                  <a:fillRect l="-1043" t="-1896" r="-10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30</a:t>
            </a:fld>
            <a:endParaRPr lang="en-US"/>
          </a:p>
        </p:txBody>
      </p:sp>
      <p:pic>
        <p:nvPicPr>
          <p:cNvPr id="5" name="Picture 4"/>
          <p:cNvPicPr>
            <a:picLocks noChangeAspect="1"/>
          </p:cNvPicPr>
          <p:nvPr/>
        </p:nvPicPr>
        <p:blipFill>
          <a:blip r:embed="rId3"/>
          <a:stretch>
            <a:fillRect/>
          </a:stretch>
        </p:blipFill>
        <p:spPr>
          <a:xfrm>
            <a:off x="2130765" y="3317961"/>
            <a:ext cx="7930469" cy="3220951"/>
          </a:xfrm>
          <a:prstGeom prst="rect">
            <a:avLst/>
          </a:prstGeom>
        </p:spPr>
      </p:pic>
      <p:sp>
        <p:nvSpPr>
          <p:cNvPr id="6" name="Oval 5"/>
          <p:cNvSpPr/>
          <p:nvPr/>
        </p:nvSpPr>
        <p:spPr>
          <a:xfrm>
            <a:off x="2130765" y="3696789"/>
            <a:ext cx="940526" cy="2842123"/>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77595" y="4493623"/>
            <a:ext cx="3488668" cy="204528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Oval 7"/>
          <p:cNvSpPr/>
          <p:nvPr/>
        </p:nvSpPr>
        <p:spPr>
          <a:xfrm>
            <a:off x="3071291" y="3787686"/>
            <a:ext cx="3460138" cy="70593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66262" y="3787686"/>
            <a:ext cx="3460138" cy="70593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72566" y="4493623"/>
            <a:ext cx="3488668" cy="2045288"/>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9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100" b="1" kern="1200">
                <a:solidFill>
                  <a:schemeClr val="tx1"/>
                </a:solidFill>
                <a:latin typeface="+mj-lt"/>
                <a:ea typeface="+mj-ea"/>
                <a:cs typeface="+mj-cs"/>
              </a:rPr>
              <a:t>Dùng đồ thị để biểu diễn máy hữu hạn trạng thái </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p:cNvPicPr>
            <a:picLocks noChangeAspect="1"/>
          </p:cNvPicPr>
          <p:nvPr/>
        </p:nvPicPr>
        <p:blipFill>
          <a:blip r:embed="rId2"/>
          <a:stretch>
            <a:fillRect/>
          </a:stretch>
        </p:blipFill>
        <p:spPr>
          <a:xfrm>
            <a:off x="1276574" y="2139484"/>
            <a:ext cx="9638852" cy="4096512"/>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AE0CDE-C6B8-405C-A055-25C59FA13534}"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58535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t>Biểu</a:t>
            </a:r>
            <a:r>
              <a:rPr lang="en-US" sz="3600" b="1" dirty="0"/>
              <a:t> </a:t>
            </a:r>
            <a:r>
              <a:rPr lang="en-US" sz="3600" b="1" dirty="0" err="1"/>
              <a:t>diễn</a:t>
            </a:r>
            <a:r>
              <a:rPr lang="en-US" sz="3600" b="1" dirty="0"/>
              <a:t> </a:t>
            </a:r>
            <a:r>
              <a:rPr lang="en-US" sz="3600" b="1" dirty="0" err="1"/>
              <a:t>máy</a:t>
            </a:r>
            <a:r>
              <a:rPr lang="en-US" sz="3600" b="1" dirty="0"/>
              <a:t> </a:t>
            </a:r>
            <a:r>
              <a:rPr lang="en-US" sz="3600" b="1" dirty="0" err="1"/>
              <a:t>hữu</a:t>
            </a:r>
            <a:r>
              <a:rPr lang="en-US" sz="3600" b="1" dirty="0"/>
              <a:t> </a:t>
            </a:r>
            <a:r>
              <a:rPr lang="en-US" sz="3600" b="1" dirty="0" err="1"/>
              <a:t>hạn</a:t>
            </a:r>
            <a:r>
              <a:rPr lang="en-US" sz="3600" b="1" dirty="0"/>
              <a:t> </a:t>
            </a:r>
            <a:r>
              <a:rPr lang="en-US" sz="3600" b="1" dirty="0" err="1"/>
              <a:t>trạng</a:t>
            </a:r>
            <a:r>
              <a:rPr lang="en-US" sz="3600" b="1" dirty="0"/>
              <a:t> </a:t>
            </a:r>
            <a:r>
              <a:rPr lang="en-US" sz="3600" b="1" dirty="0" err="1"/>
              <a:t>thái</a:t>
            </a:r>
            <a:r>
              <a:rPr lang="en-US" sz="3600" b="1" dirty="0"/>
              <a:t> </a:t>
            </a:r>
            <a:r>
              <a:rPr lang="en-US" sz="3600" b="1" dirty="0" err="1"/>
              <a:t>sau</a:t>
            </a:r>
            <a:r>
              <a:rPr lang="en-US" sz="3600" b="1" dirty="0"/>
              <a:t> </a:t>
            </a:r>
            <a:r>
              <a:rPr lang="en-US" sz="3600" b="1" dirty="0" err="1"/>
              <a:t>bằng</a:t>
            </a:r>
            <a:r>
              <a:rPr lang="en-US" sz="3600" b="1" dirty="0"/>
              <a:t> </a:t>
            </a:r>
            <a:r>
              <a:rPr lang="en-US" sz="3600" b="1" dirty="0" err="1"/>
              <a:t>đồ</a:t>
            </a:r>
            <a:r>
              <a:rPr lang="en-US" sz="3600" b="1" dirty="0"/>
              <a:t> </a:t>
            </a:r>
            <a:r>
              <a:rPr lang="en-US" sz="3600" b="1" dirty="0" err="1"/>
              <a:t>thị</a:t>
            </a:r>
            <a:endParaRPr lang="en-US" sz="3600" b="1" dirty="0"/>
          </a:p>
        </p:txBody>
      </p:sp>
      <p:pic>
        <p:nvPicPr>
          <p:cNvPr id="6" name="Content Placeholder 5"/>
          <p:cNvPicPr>
            <a:picLocks noGrp="1" noChangeAspect="1"/>
          </p:cNvPicPr>
          <p:nvPr>
            <p:ph idx="1"/>
          </p:nvPr>
        </p:nvPicPr>
        <p:blipFill>
          <a:blip r:embed="rId2"/>
          <a:stretch>
            <a:fillRect/>
          </a:stretch>
        </p:blipFill>
        <p:spPr>
          <a:xfrm>
            <a:off x="6608853" y="2473212"/>
            <a:ext cx="5291410" cy="3779579"/>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32</a:t>
            </a:fld>
            <a:endParaRPr lang="en-US"/>
          </a:p>
        </p:txBody>
      </p:sp>
      <p:pic>
        <p:nvPicPr>
          <p:cNvPr id="5" name="Picture 4"/>
          <p:cNvPicPr>
            <a:picLocks noChangeAspect="1"/>
          </p:cNvPicPr>
          <p:nvPr/>
        </p:nvPicPr>
        <p:blipFill>
          <a:blip r:embed="rId3"/>
          <a:stretch>
            <a:fillRect/>
          </a:stretch>
        </p:blipFill>
        <p:spPr>
          <a:xfrm>
            <a:off x="647792" y="2473212"/>
            <a:ext cx="5069385" cy="3300571"/>
          </a:xfrm>
          <a:prstGeom prst="rect">
            <a:avLst/>
          </a:prstGeom>
        </p:spPr>
      </p:pic>
      <p:cxnSp>
        <p:nvCxnSpPr>
          <p:cNvPr id="7" name="Straight Arrow Connector 6">
            <a:extLst>
              <a:ext uri="{FF2B5EF4-FFF2-40B4-BE49-F238E27FC236}">
                <a16:creationId xmlns:a16="http://schemas.microsoft.com/office/drawing/2014/main" id="{A047901C-3ACE-4741-A4ED-FA154888C9C6}"/>
              </a:ext>
            </a:extLst>
          </p:cNvPr>
          <p:cNvCxnSpPr/>
          <p:nvPr/>
        </p:nvCxnSpPr>
        <p:spPr>
          <a:xfrm flipV="1">
            <a:off x="1402672" y="3764132"/>
            <a:ext cx="949911" cy="4527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00578D-924F-4167-8575-B14DB77E5386}"/>
              </a:ext>
            </a:extLst>
          </p:cNvPr>
          <p:cNvCxnSpPr/>
          <p:nvPr/>
        </p:nvCxnSpPr>
        <p:spPr>
          <a:xfrm>
            <a:off x="2459115" y="3799643"/>
            <a:ext cx="0" cy="37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4CEA4B-DD35-468E-8F94-8F84F4BFD468}"/>
              </a:ext>
            </a:extLst>
          </p:cNvPr>
          <p:cNvCxnSpPr/>
          <p:nvPr/>
        </p:nvCxnSpPr>
        <p:spPr>
          <a:xfrm>
            <a:off x="2547891" y="4296792"/>
            <a:ext cx="17045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2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t>Mô</a:t>
            </a:r>
            <a:r>
              <a:rPr lang="en-US" sz="3600" b="1" dirty="0"/>
              <a:t> </a:t>
            </a:r>
            <a:r>
              <a:rPr lang="en-US" sz="3600" b="1" dirty="0" err="1"/>
              <a:t>tả</a:t>
            </a:r>
            <a:r>
              <a:rPr lang="en-US" sz="3600" b="1" dirty="0"/>
              <a:t> </a:t>
            </a:r>
            <a:r>
              <a:rPr lang="en-US" sz="3600" b="1" dirty="0" err="1"/>
              <a:t>máy</a:t>
            </a:r>
            <a:r>
              <a:rPr lang="en-US" sz="3600" b="1" dirty="0"/>
              <a:t> </a:t>
            </a:r>
            <a:r>
              <a:rPr lang="en-US" sz="3600" b="1" dirty="0" err="1"/>
              <a:t>hữu</a:t>
            </a:r>
            <a:r>
              <a:rPr lang="en-US" sz="3600" b="1" dirty="0"/>
              <a:t> </a:t>
            </a:r>
            <a:r>
              <a:rPr lang="en-US" sz="3600" b="1" dirty="0" err="1"/>
              <a:t>hạn</a:t>
            </a:r>
            <a:r>
              <a:rPr lang="en-US" sz="3600" b="1" dirty="0"/>
              <a:t> </a:t>
            </a:r>
            <a:r>
              <a:rPr lang="en-US" sz="3600" b="1" dirty="0" err="1"/>
              <a:t>trạng</a:t>
            </a:r>
            <a:r>
              <a:rPr lang="en-US" sz="3600" b="1" dirty="0"/>
              <a:t> </a:t>
            </a:r>
            <a:r>
              <a:rPr lang="en-US" sz="3600" b="1" dirty="0" err="1"/>
              <a:t>thái</a:t>
            </a:r>
            <a:r>
              <a:rPr lang="en-US" sz="3600" b="1" dirty="0"/>
              <a:t> </a:t>
            </a:r>
            <a:r>
              <a:rPr lang="en-US" sz="3600" b="1" dirty="0" err="1"/>
              <a:t>bằng</a:t>
            </a:r>
            <a:r>
              <a:rPr lang="en-US" sz="3600" b="1" dirty="0"/>
              <a:t> </a:t>
            </a:r>
            <a:r>
              <a:rPr lang="en-US" sz="3600" b="1" dirty="0" err="1"/>
              <a:t>bảng</a:t>
            </a:r>
            <a:r>
              <a:rPr lang="en-US" sz="3600" b="1" dirty="0"/>
              <a:t> </a:t>
            </a:r>
            <a:r>
              <a:rPr lang="en-US" sz="3600" b="1" dirty="0" err="1"/>
              <a:t>chuyển</a:t>
            </a:r>
            <a:r>
              <a:rPr lang="en-US" sz="3600" b="1" dirty="0"/>
              <a:t> </a:t>
            </a:r>
            <a:r>
              <a:rPr lang="en-US" sz="3600" b="1" dirty="0" err="1"/>
              <a:t>trạng</a:t>
            </a:r>
            <a:r>
              <a:rPr lang="en-US" sz="3600" b="1" dirty="0"/>
              <a:t> </a:t>
            </a:r>
            <a:r>
              <a:rPr lang="en-US" sz="3600" b="1" dirty="0" err="1"/>
              <a:t>thái</a:t>
            </a:r>
            <a:r>
              <a:rPr lang="en-US" sz="3600" b="1" dirty="0"/>
              <a:t> </a:t>
            </a:r>
            <a:r>
              <a:rPr lang="en-US" sz="3600" b="1" dirty="0" err="1"/>
              <a:t>được</a:t>
            </a:r>
            <a:r>
              <a:rPr lang="en-US" sz="3600" b="1" dirty="0"/>
              <a:t> </a:t>
            </a:r>
            <a:r>
              <a:rPr lang="en-US" sz="3600" b="1" dirty="0" err="1"/>
              <a:t>biểu</a:t>
            </a:r>
            <a:r>
              <a:rPr lang="en-US" sz="3600" b="1" dirty="0"/>
              <a:t> </a:t>
            </a:r>
            <a:r>
              <a:rPr lang="en-US" sz="3600" b="1" dirty="0" err="1"/>
              <a:t>diễn</a:t>
            </a:r>
            <a:r>
              <a:rPr lang="en-US" sz="3600" b="1" dirty="0"/>
              <a:t> </a:t>
            </a:r>
            <a:r>
              <a:rPr lang="en-US" sz="3600" b="1" dirty="0" err="1"/>
              <a:t>bởi</a:t>
            </a:r>
            <a:r>
              <a:rPr lang="en-US" sz="3600" b="1" dirty="0"/>
              <a:t> </a:t>
            </a:r>
            <a:r>
              <a:rPr lang="en-US" sz="3600" b="1" dirty="0" err="1"/>
              <a:t>đồ</a:t>
            </a:r>
            <a:r>
              <a:rPr lang="en-US" sz="3600" b="1" dirty="0"/>
              <a:t> </a:t>
            </a:r>
            <a:r>
              <a:rPr lang="en-US" sz="3600" b="1" dirty="0" err="1"/>
              <a:t>thị</a:t>
            </a:r>
            <a:r>
              <a:rPr lang="en-US" sz="3600" b="1" dirty="0"/>
              <a:t> </a:t>
            </a:r>
            <a:r>
              <a:rPr lang="en-US" sz="3600" b="1" dirty="0" err="1"/>
              <a:t>sau</a:t>
            </a:r>
            <a:endParaRPr lang="en-US" sz="3600" b="1" dirty="0"/>
          </a:p>
        </p:txBody>
      </p:sp>
      <p:sp>
        <p:nvSpPr>
          <p:cNvPr id="4" name="Slide Number Placeholder 3"/>
          <p:cNvSpPr>
            <a:spLocks noGrp="1"/>
          </p:cNvSpPr>
          <p:nvPr>
            <p:ph type="sldNum" sz="quarter" idx="12"/>
          </p:nvPr>
        </p:nvSpPr>
        <p:spPr/>
        <p:txBody>
          <a:bodyPr/>
          <a:lstStyle/>
          <a:p>
            <a:fld id="{33AE0CDE-C6B8-405C-A055-25C59FA13534}" type="slidenum">
              <a:rPr lang="en-US" smtClean="0"/>
              <a:t>33</a:t>
            </a:fld>
            <a:endParaRPr lang="en-US"/>
          </a:p>
        </p:txBody>
      </p:sp>
      <p:pic>
        <p:nvPicPr>
          <p:cNvPr id="5" name="Picture 4"/>
          <p:cNvPicPr>
            <a:picLocks noChangeAspect="1"/>
          </p:cNvPicPr>
          <p:nvPr/>
        </p:nvPicPr>
        <p:blipFill>
          <a:blip r:embed="rId2"/>
          <a:stretch>
            <a:fillRect/>
          </a:stretch>
        </p:blipFill>
        <p:spPr>
          <a:xfrm>
            <a:off x="116885" y="2299630"/>
            <a:ext cx="5687131" cy="3670095"/>
          </a:xfrm>
          <a:prstGeom prst="rect">
            <a:avLst/>
          </a:prstGeom>
        </p:spPr>
      </p:pic>
      <p:pic>
        <p:nvPicPr>
          <p:cNvPr id="6" name="Picture 5"/>
          <p:cNvPicPr>
            <a:picLocks noChangeAspect="1"/>
          </p:cNvPicPr>
          <p:nvPr/>
        </p:nvPicPr>
        <p:blipFill>
          <a:blip r:embed="rId3"/>
          <a:stretch>
            <a:fillRect/>
          </a:stretch>
        </p:blipFill>
        <p:spPr>
          <a:xfrm>
            <a:off x="6525331" y="2427129"/>
            <a:ext cx="5295900" cy="3839528"/>
          </a:xfrm>
          <a:prstGeom prst="rect">
            <a:avLst/>
          </a:prstGeom>
        </p:spPr>
      </p:pic>
      <p:sp>
        <p:nvSpPr>
          <p:cNvPr id="7" name="Oval 6"/>
          <p:cNvSpPr/>
          <p:nvPr/>
        </p:nvSpPr>
        <p:spPr>
          <a:xfrm>
            <a:off x="6566262" y="3239589"/>
            <a:ext cx="1314995" cy="2931865"/>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979165" y="3107408"/>
            <a:ext cx="1725155" cy="82451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16092" y="4006803"/>
            <a:ext cx="2063073" cy="217016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80037" y="3105661"/>
            <a:ext cx="1725155" cy="82451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979165" y="4001294"/>
            <a:ext cx="1725155" cy="217016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91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b="1">
                <a:solidFill>
                  <a:srgbClr val="FFFFFF"/>
                </a:solidFill>
              </a:rPr>
              <a:t>Xâu đầu vào và xâu đầu ra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447308" y="591344"/>
                <a:ext cx="6906491" cy="5585619"/>
              </a:xfrm>
            </p:spPr>
            <p:txBody>
              <a:bodyPr anchor="ctr">
                <a:normAutofit/>
              </a:bodyPr>
              <a:lstStyle/>
              <a:p>
                <a:r>
                  <a:rPr lang="en-US" sz="2600" dirty="0" err="1"/>
                  <a:t>Một</a:t>
                </a:r>
                <a:r>
                  <a:rPr lang="en-US" sz="2600" dirty="0"/>
                  <a:t> </a:t>
                </a:r>
                <a:r>
                  <a:rPr lang="en-US" sz="2600" dirty="0" err="1"/>
                  <a:t>xâu</a:t>
                </a:r>
                <a:r>
                  <a:rPr lang="en-US" sz="2600" dirty="0"/>
                  <a:t> </a:t>
                </a:r>
                <a:r>
                  <a:rPr lang="en-US" sz="2600" dirty="0" err="1"/>
                  <a:t>đầu</a:t>
                </a:r>
                <a:r>
                  <a:rPr lang="en-US" sz="2600" dirty="0"/>
                  <a:t> </a:t>
                </a:r>
                <a:r>
                  <a:rPr lang="en-US" sz="2600" dirty="0" err="1"/>
                  <a:t>vào</a:t>
                </a:r>
                <a:r>
                  <a:rPr lang="en-US" sz="2600" dirty="0"/>
                  <a:t> </a:t>
                </a:r>
                <a:r>
                  <a:rPr lang="en-US" sz="2600" dirty="0" err="1"/>
                  <a:t>đưa</a:t>
                </a:r>
                <a:r>
                  <a:rPr lang="en-US" sz="2600" dirty="0"/>
                  <a:t> </a:t>
                </a:r>
                <a:r>
                  <a:rPr lang="en-US" sz="2600" dirty="0" err="1"/>
                  <a:t>trạng</a:t>
                </a:r>
                <a:r>
                  <a:rPr lang="en-US" sz="2600" dirty="0"/>
                  <a:t> </a:t>
                </a:r>
                <a:r>
                  <a:rPr lang="en-US" sz="2600" dirty="0" err="1"/>
                  <a:t>thái</a:t>
                </a:r>
                <a:r>
                  <a:rPr lang="en-US" sz="2600" dirty="0"/>
                  <a:t> </a:t>
                </a:r>
                <a:r>
                  <a:rPr lang="en-US" sz="2600" dirty="0" err="1"/>
                  <a:t>xuất</a:t>
                </a:r>
                <a:r>
                  <a:rPr lang="en-US" sz="2600" dirty="0"/>
                  <a:t> </a:t>
                </a:r>
                <a:r>
                  <a:rPr lang="en-US" sz="2600" dirty="0" err="1"/>
                  <a:t>phát</a:t>
                </a:r>
                <a:r>
                  <a:rPr lang="en-US" sz="2600" dirty="0"/>
                  <a:t> qua </a:t>
                </a:r>
                <a:r>
                  <a:rPr lang="en-US" sz="2600" dirty="0" err="1"/>
                  <a:t>một</a:t>
                </a:r>
                <a:r>
                  <a:rPr lang="en-US" sz="2600" dirty="0"/>
                  <a:t> </a:t>
                </a:r>
                <a:r>
                  <a:rPr lang="en-US" sz="2600" dirty="0" err="1"/>
                  <a:t>dãy</a:t>
                </a:r>
                <a:r>
                  <a:rPr lang="en-US" sz="2600" dirty="0"/>
                  <a:t> </a:t>
                </a:r>
                <a:r>
                  <a:rPr lang="en-US" sz="2600" dirty="0" err="1"/>
                  <a:t>các</a:t>
                </a:r>
                <a:r>
                  <a:rPr lang="en-US" sz="2600" dirty="0"/>
                  <a:t> </a:t>
                </a:r>
                <a:r>
                  <a:rPr lang="en-US" sz="2600" dirty="0" err="1"/>
                  <a:t>trạng</a:t>
                </a:r>
                <a:r>
                  <a:rPr lang="en-US" sz="2600" dirty="0"/>
                  <a:t> </a:t>
                </a:r>
                <a:r>
                  <a:rPr lang="en-US" sz="2600" dirty="0" err="1"/>
                  <a:t>thái</a:t>
                </a:r>
                <a:r>
                  <a:rPr lang="en-US" sz="2600" dirty="0"/>
                  <a:t> </a:t>
                </a:r>
                <a:r>
                  <a:rPr lang="en-US" sz="2600" dirty="0" err="1"/>
                  <a:t>được</a:t>
                </a:r>
                <a:r>
                  <a:rPr lang="en-US" sz="2600" dirty="0"/>
                  <a:t> </a:t>
                </a:r>
                <a:r>
                  <a:rPr lang="en-US" sz="2600" dirty="0" err="1"/>
                  <a:t>xác</a:t>
                </a:r>
                <a:r>
                  <a:rPr lang="en-US" sz="2600" dirty="0"/>
                  <a:t> </a:t>
                </a:r>
                <a:r>
                  <a:rPr lang="en-US" sz="2600" dirty="0" err="1"/>
                  <a:t>định</a:t>
                </a:r>
                <a:r>
                  <a:rPr lang="en-US" sz="2600" dirty="0"/>
                  <a:t> </a:t>
                </a:r>
                <a:r>
                  <a:rPr lang="en-US" sz="2600" dirty="0" err="1"/>
                  <a:t>bởi</a:t>
                </a:r>
                <a:r>
                  <a:rPr lang="en-US" sz="2600" dirty="0"/>
                  <a:t> </a:t>
                </a:r>
                <a:r>
                  <a:rPr lang="en-US" sz="2600" dirty="0" err="1"/>
                  <a:t>hàm</a:t>
                </a:r>
                <a:r>
                  <a:rPr lang="en-US" sz="2600" dirty="0"/>
                  <a:t> </a:t>
                </a:r>
                <a:r>
                  <a:rPr lang="en-US" sz="2600" dirty="0" err="1"/>
                  <a:t>chuyển</a:t>
                </a:r>
                <a:r>
                  <a:rPr lang="en-US" sz="2600" dirty="0"/>
                  <a:t>. </a:t>
                </a:r>
                <a:r>
                  <a:rPr lang="en-US" sz="2600" dirty="0" err="1"/>
                  <a:t>Lần</a:t>
                </a:r>
                <a:r>
                  <a:rPr lang="en-US" sz="2600" dirty="0"/>
                  <a:t> </a:t>
                </a:r>
                <a:r>
                  <a:rPr lang="en-US" sz="2600" dirty="0" err="1"/>
                  <a:t>lượt</a:t>
                </a:r>
                <a:r>
                  <a:rPr lang="en-US" sz="2600" dirty="0"/>
                  <a:t> </a:t>
                </a:r>
                <a:r>
                  <a:rPr lang="en-US" sz="2600" dirty="0" err="1"/>
                  <a:t>từ</a:t>
                </a:r>
                <a:r>
                  <a:rPr lang="en-US" sz="2600" dirty="0"/>
                  <a:t> </a:t>
                </a:r>
                <a:r>
                  <a:rPr lang="en-US" sz="2600" dirty="0" err="1"/>
                  <a:t>trái</a:t>
                </a:r>
                <a:r>
                  <a:rPr lang="en-US" sz="2600" dirty="0"/>
                  <a:t> sang </a:t>
                </a:r>
                <a:r>
                  <a:rPr lang="en-US" sz="2600" dirty="0" err="1"/>
                  <a:t>phải</a:t>
                </a:r>
                <a:r>
                  <a:rPr lang="en-US" sz="2600" dirty="0"/>
                  <a:t>, </a:t>
                </a:r>
                <a:r>
                  <a:rPr lang="en-US" sz="2600" dirty="0" err="1"/>
                  <a:t>mỗi</a:t>
                </a:r>
                <a:r>
                  <a:rPr lang="en-US" sz="2600" dirty="0"/>
                  <a:t> </a:t>
                </a:r>
                <a:r>
                  <a:rPr lang="en-US" sz="2600" dirty="0" err="1"/>
                  <a:t>ký</a:t>
                </a:r>
                <a:r>
                  <a:rPr lang="en-US" sz="2600" dirty="0"/>
                  <a:t> </a:t>
                </a:r>
                <a:r>
                  <a:rPr lang="en-US" sz="2600" dirty="0" err="1"/>
                  <a:t>hiệu</a:t>
                </a:r>
                <a:r>
                  <a:rPr lang="en-US" sz="2600" dirty="0"/>
                  <a:t> </a:t>
                </a:r>
                <a:r>
                  <a:rPr lang="en-US" sz="2600" dirty="0" err="1"/>
                  <a:t>đầu</a:t>
                </a:r>
                <a:r>
                  <a:rPr lang="en-US" sz="2600" dirty="0"/>
                  <a:t> </a:t>
                </a:r>
                <a:r>
                  <a:rPr lang="en-US" sz="2600" dirty="0" err="1"/>
                  <a:t>vào</a:t>
                </a:r>
                <a:r>
                  <a:rPr lang="en-US" sz="2600" dirty="0"/>
                  <a:t> </a:t>
                </a:r>
                <a:r>
                  <a:rPr lang="en-US" sz="2600" dirty="0" err="1"/>
                  <a:t>đưa</a:t>
                </a:r>
                <a:r>
                  <a:rPr lang="en-US" sz="2600" dirty="0"/>
                  <a:t> </a:t>
                </a:r>
                <a:r>
                  <a:rPr lang="en-US" sz="2600" dirty="0" err="1"/>
                  <a:t>máy</a:t>
                </a:r>
                <a:r>
                  <a:rPr lang="en-US" sz="2600" dirty="0"/>
                  <a:t> </a:t>
                </a:r>
                <a:r>
                  <a:rPr lang="en-US" sz="2600" dirty="0" err="1"/>
                  <a:t>từ</a:t>
                </a:r>
                <a:r>
                  <a:rPr lang="en-US" sz="2600" dirty="0"/>
                  <a:t> </a:t>
                </a:r>
                <a:r>
                  <a:rPr lang="en-US" sz="2600" dirty="0" err="1"/>
                  <a:t>trạng</a:t>
                </a:r>
                <a:r>
                  <a:rPr lang="en-US" sz="2600" dirty="0"/>
                  <a:t> </a:t>
                </a:r>
                <a:r>
                  <a:rPr lang="en-US" sz="2600" dirty="0" err="1"/>
                  <a:t>thái</a:t>
                </a:r>
                <a:r>
                  <a:rPr lang="en-US" sz="2600" dirty="0"/>
                  <a:t> </a:t>
                </a:r>
                <a:r>
                  <a:rPr lang="en-US" sz="2600" dirty="0" err="1"/>
                  <a:t>này</a:t>
                </a:r>
                <a:r>
                  <a:rPr lang="en-US" sz="2600" dirty="0"/>
                  <a:t> sang </a:t>
                </a:r>
                <a:r>
                  <a:rPr lang="en-US" sz="2600" dirty="0" err="1"/>
                  <a:t>trạng</a:t>
                </a:r>
                <a:r>
                  <a:rPr lang="en-US" sz="2600" dirty="0"/>
                  <a:t> </a:t>
                </a:r>
                <a:r>
                  <a:rPr lang="en-US" sz="2600" dirty="0" err="1"/>
                  <a:t>thái</a:t>
                </a:r>
                <a:r>
                  <a:rPr lang="en-US" sz="2600" dirty="0"/>
                  <a:t> </a:t>
                </a:r>
                <a:r>
                  <a:rPr lang="en-US" sz="2600" dirty="0" err="1"/>
                  <a:t>khác</a:t>
                </a:r>
                <a:r>
                  <a:rPr lang="en-US" sz="2600" dirty="0"/>
                  <a:t>.</a:t>
                </a:r>
              </a:p>
              <a:p>
                <a:r>
                  <a:rPr lang="en-US" sz="2600" dirty="0" err="1"/>
                  <a:t>Mỗi</a:t>
                </a:r>
                <a:r>
                  <a:rPr lang="en-US" sz="2600" dirty="0"/>
                  <a:t> </a:t>
                </a:r>
                <a:r>
                  <a:rPr lang="en-US" sz="2600" dirty="0" err="1"/>
                  <a:t>lần</a:t>
                </a:r>
                <a:r>
                  <a:rPr lang="en-US" sz="2600" dirty="0"/>
                  <a:t> </a:t>
                </a:r>
                <a:r>
                  <a:rPr lang="en-US" sz="2600" dirty="0" err="1"/>
                  <a:t>chuyển</a:t>
                </a:r>
                <a:r>
                  <a:rPr lang="en-US" sz="2600" dirty="0"/>
                  <a:t> </a:t>
                </a:r>
                <a:r>
                  <a:rPr lang="en-US" sz="2600" dirty="0" err="1"/>
                  <a:t>trạng</a:t>
                </a:r>
                <a:r>
                  <a:rPr lang="en-US" sz="2600" dirty="0"/>
                  <a:t> </a:t>
                </a:r>
                <a:r>
                  <a:rPr lang="en-US" sz="2600" dirty="0" err="1"/>
                  <a:t>thái</a:t>
                </a:r>
                <a:r>
                  <a:rPr lang="en-US" sz="2600" dirty="0"/>
                  <a:t> </a:t>
                </a:r>
                <a:r>
                  <a:rPr lang="en-US" sz="2600" dirty="0" err="1"/>
                  <a:t>tao</a:t>
                </a:r>
                <a:r>
                  <a:rPr lang="en-US" sz="2600" dirty="0"/>
                  <a:t> ra </a:t>
                </a:r>
                <a:r>
                  <a:rPr lang="en-US" sz="2600" dirty="0" err="1"/>
                  <a:t>một</a:t>
                </a:r>
                <a:r>
                  <a:rPr lang="en-US" sz="2600" dirty="0"/>
                  <a:t> </a:t>
                </a:r>
                <a:r>
                  <a:rPr lang="en-US" sz="2600" dirty="0" err="1"/>
                  <a:t>đầu</a:t>
                </a:r>
                <a:r>
                  <a:rPr lang="en-US" sz="2600" dirty="0"/>
                  <a:t> ra, do </a:t>
                </a:r>
                <a:r>
                  <a:rPr lang="en-US" sz="2600" dirty="0" err="1"/>
                  <a:t>đó</a:t>
                </a:r>
                <a:r>
                  <a:rPr lang="en-US" sz="2600" dirty="0"/>
                  <a:t> </a:t>
                </a:r>
                <a:r>
                  <a:rPr lang="en-US" sz="2600" dirty="0" err="1"/>
                  <a:t>với</a:t>
                </a:r>
                <a:r>
                  <a:rPr lang="en-US" sz="2600" dirty="0"/>
                  <a:t> </a:t>
                </a:r>
                <a:r>
                  <a:rPr lang="en-US" sz="2600" dirty="0" err="1"/>
                  <a:t>một</a:t>
                </a:r>
                <a:r>
                  <a:rPr lang="en-US" sz="2600" dirty="0"/>
                  <a:t> </a:t>
                </a:r>
                <a:r>
                  <a:rPr lang="en-US" sz="2600" dirty="0" err="1"/>
                  <a:t>xâu</a:t>
                </a:r>
                <a:r>
                  <a:rPr lang="en-US" sz="2600" dirty="0"/>
                  <a:t> </a:t>
                </a:r>
                <a:r>
                  <a:rPr lang="en-US" sz="2600" dirty="0" err="1"/>
                  <a:t>đầu</a:t>
                </a:r>
                <a:r>
                  <a:rPr lang="en-US" sz="2600" dirty="0"/>
                  <a:t> </a:t>
                </a:r>
                <a:r>
                  <a:rPr lang="en-US" sz="2600" dirty="0" err="1"/>
                  <a:t>vào</a:t>
                </a:r>
                <a:r>
                  <a:rPr lang="en-US" sz="2600" dirty="0"/>
                  <a:t> </a:t>
                </a:r>
                <a:r>
                  <a:rPr lang="en-US" sz="2600" dirty="0" err="1"/>
                  <a:t>sẽ</a:t>
                </a:r>
                <a:r>
                  <a:rPr lang="en-US" sz="2600" dirty="0"/>
                  <a:t> </a:t>
                </a:r>
                <a:r>
                  <a:rPr lang="en-US" sz="2600" dirty="0" err="1"/>
                  <a:t>tạo</a:t>
                </a:r>
                <a:r>
                  <a:rPr lang="en-US" sz="2600" dirty="0"/>
                  <a:t> ra </a:t>
                </a:r>
                <a:r>
                  <a:rPr lang="en-US" sz="2600" dirty="0" err="1"/>
                  <a:t>một</a:t>
                </a:r>
                <a:r>
                  <a:rPr lang="en-US" sz="2600" dirty="0"/>
                  <a:t> </a:t>
                </a:r>
                <a:r>
                  <a:rPr lang="en-US" sz="2600" dirty="0" err="1"/>
                  <a:t>xâu</a:t>
                </a:r>
                <a:r>
                  <a:rPr lang="en-US" sz="2600" dirty="0"/>
                  <a:t> </a:t>
                </a:r>
                <a:r>
                  <a:rPr lang="en-US" sz="2600" dirty="0" err="1"/>
                  <a:t>đầu</a:t>
                </a:r>
                <a:r>
                  <a:rPr lang="en-US" sz="2600" dirty="0"/>
                  <a:t> ra.</a:t>
                </a:r>
              </a:p>
              <a:p>
                <a:r>
                  <a:rPr lang="en-US" sz="2600" dirty="0" err="1"/>
                  <a:t>Cụ</a:t>
                </a:r>
                <a:r>
                  <a:rPr lang="en-US" sz="2600" dirty="0"/>
                  <a:t> </a:t>
                </a:r>
                <a:r>
                  <a:rPr lang="en-US" sz="2600" dirty="0" err="1"/>
                  <a:t>thể</a:t>
                </a:r>
                <a:r>
                  <a:rPr lang="en-US" sz="2600" dirty="0"/>
                  <a:t>, </a:t>
                </a:r>
                <a:r>
                  <a:rPr lang="en-US" sz="2600" dirty="0" err="1"/>
                  <a:t>với</a:t>
                </a:r>
                <a:r>
                  <a:rPr lang="en-US" sz="2600" dirty="0"/>
                  <a:t> </a:t>
                </a:r>
                <a:r>
                  <a:rPr lang="en-US" sz="2600" dirty="0" err="1"/>
                  <a:t>xâu</a:t>
                </a:r>
                <a:r>
                  <a:rPr lang="en-US" sz="2600" dirty="0"/>
                  <a:t> </a:t>
                </a:r>
                <a:r>
                  <a:rPr lang="en-US" sz="2600" dirty="0" err="1"/>
                  <a:t>đầu</a:t>
                </a:r>
                <a:r>
                  <a:rPr lang="en-US" sz="2600" dirty="0"/>
                  <a:t> </a:t>
                </a:r>
                <a:r>
                  <a:rPr lang="en-US" sz="2600" dirty="0" err="1"/>
                  <a:t>vào</a:t>
                </a:r>
                <a:r>
                  <a:rPr lang="en-US" sz="2600" dirty="0"/>
                  <a:t> </a:t>
                </a:r>
                <a14:m>
                  <m:oMath xmlns:m="http://schemas.openxmlformats.org/officeDocument/2006/math">
                    <m:r>
                      <a:rPr lang="en-US" sz="2600" b="0" i="1" smtClean="0">
                        <a:latin typeface="Cambria Math" panose="02040503050406030204" pitchFamily="18" charset="0"/>
                      </a:rPr>
                      <m:t>𝑥</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1</m:t>
                        </m:r>
                      </m:sub>
                    </m:sSub>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𝑘</m:t>
                        </m:r>
                      </m:sub>
                    </m:sSub>
                  </m:oMath>
                </a14:m>
                <a:r>
                  <a:rPr lang="en-US" sz="2600" dirty="0"/>
                  <a:t> </a:t>
                </a:r>
                <a:r>
                  <a:rPr lang="en-US" sz="2600" dirty="0" err="1"/>
                  <a:t>máy</a:t>
                </a:r>
                <a:r>
                  <a:rPr lang="en-US" sz="2600" dirty="0"/>
                  <a:t> </a:t>
                </a:r>
                <a:r>
                  <a:rPr lang="en-US" sz="2600" dirty="0" err="1"/>
                  <a:t>sẽ</a:t>
                </a:r>
                <a:r>
                  <a:rPr lang="en-US" sz="2600" dirty="0"/>
                  <a:t> </a:t>
                </a:r>
                <a:r>
                  <a:rPr lang="en-US" sz="2600" dirty="0" err="1"/>
                  <a:t>chuyển</a:t>
                </a:r>
                <a:r>
                  <a:rPr lang="en-US" sz="2600" dirty="0"/>
                  <a:t> </a:t>
                </a:r>
                <a:r>
                  <a:rPr lang="en-US" sz="2600" dirty="0" err="1"/>
                  <a:t>lần</a:t>
                </a:r>
                <a:r>
                  <a:rPr lang="en-US" sz="2600" dirty="0"/>
                  <a:t> </a:t>
                </a:r>
                <a:r>
                  <a:rPr lang="en-US" sz="2600" dirty="0" err="1"/>
                  <a:t>lượt</a:t>
                </a:r>
                <a:r>
                  <a:rPr lang="en-US" sz="2600" dirty="0"/>
                  <a:t> qua </a:t>
                </a:r>
                <a:r>
                  <a:rPr lang="en-US" sz="2600" dirty="0" err="1"/>
                  <a:t>các</a:t>
                </a:r>
                <a:r>
                  <a:rPr lang="en-US" sz="2600" dirty="0"/>
                  <a:t> </a:t>
                </a:r>
                <a:r>
                  <a:rPr lang="en-US" sz="2600" dirty="0" err="1"/>
                  <a:t>trạng</a:t>
                </a:r>
                <a:r>
                  <a:rPr lang="en-US" sz="2600" dirty="0"/>
                  <a:t> </a:t>
                </a:r>
                <a:r>
                  <a:rPr lang="en-US" sz="2600" dirty="0" err="1"/>
                  <a:t>thái</a:t>
                </a:r>
                <a:r>
                  <a:rPr lang="en-US" sz="2600" dirty="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1</m:t>
                        </m:r>
                      </m:sub>
                    </m:sSub>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𝑘</m:t>
                        </m:r>
                      </m:sub>
                    </m:sSub>
                  </m:oMath>
                </a14:m>
                <a:r>
                  <a:rPr lang="en-US" sz="2600" dirty="0"/>
                  <a:t>, </a:t>
                </a:r>
                <a:r>
                  <a:rPr lang="en-US" sz="2600" dirty="0" err="1"/>
                  <a:t>trong</a:t>
                </a:r>
                <a:r>
                  <a:rPr lang="en-US" sz="2600" dirty="0"/>
                  <a:t> </a:t>
                </a:r>
                <a:r>
                  <a:rPr lang="en-US" sz="2600" dirty="0" err="1"/>
                  <a:t>đó</a:t>
                </a:r>
                <a:r>
                  <a:rPr lang="en-US" sz="2600" dirty="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𝑓</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oMath>
                </a14:m>
                <a:r>
                  <a:rPr lang="en-US" sz="2600" dirty="0"/>
                  <a:t> </a:t>
                </a:r>
                <a:r>
                  <a:rPr lang="en-US" sz="2600" dirty="0" err="1"/>
                  <a:t>và</a:t>
                </a:r>
                <a:r>
                  <a:rPr lang="en-US" sz="2600" dirty="0"/>
                  <a:t> </a:t>
                </a:r>
                <a:r>
                  <a:rPr lang="en-US" sz="2600" dirty="0" err="1"/>
                  <a:t>tạo</a:t>
                </a:r>
                <a:r>
                  <a:rPr lang="en-US" sz="2600" dirty="0"/>
                  <a:t> ra </a:t>
                </a:r>
                <a:r>
                  <a:rPr lang="en-US" sz="2600" dirty="0" err="1"/>
                  <a:t>xâu</a:t>
                </a:r>
                <a:r>
                  <a:rPr lang="en-US" sz="2600" dirty="0"/>
                  <a:t> </a:t>
                </a:r>
                <a:r>
                  <a:rPr lang="en-US" sz="2600" dirty="0" err="1"/>
                  <a:t>đầu</a:t>
                </a:r>
                <a:r>
                  <a:rPr lang="en-US" sz="2600" dirty="0"/>
                  <a:t> ra </a:t>
                </a:r>
                <a14:m>
                  <m:oMath xmlns:m="http://schemas.openxmlformats.org/officeDocument/2006/math">
                    <m:r>
                      <a:rPr lang="en-US" sz="2600" b="0" i="1" smtClean="0">
                        <a:latin typeface="Cambria Math" panose="02040503050406030204" pitchFamily="18" charset="0"/>
                      </a:rPr>
                      <m:t>𝑦</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Sub>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𝑘</m:t>
                        </m:r>
                      </m:sub>
                    </m:sSub>
                  </m:oMath>
                </a14:m>
                <a:r>
                  <a:rPr lang="en-US" sz="2600" dirty="0"/>
                  <a:t>, </a:t>
                </a:r>
                <a:r>
                  <a:rPr lang="en-US" sz="2600" dirty="0" err="1"/>
                  <a:t>trong</a:t>
                </a:r>
                <a:r>
                  <a:rPr lang="en-US" sz="2600" dirty="0"/>
                  <a:t> </a:t>
                </a:r>
                <a:r>
                  <a:rPr lang="en-US" sz="2600" dirty="0" err="1"/>
                  <a:t>đó</a:t>
                </a:r>
                <a:r>
                  <a:rPr lang="en-US" sz="2600" dirty="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𝑔</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𝑖</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oMath>
                </a14:m>
                <a:endParaRPr lang="en-US" sz="2600" dirty="0"/>
              </a:p>
              <a:p>
                <a:pPr marL="0" indent="0">
                  <a:buNone/>
                </a:pPr>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1" i="1" smtClean="0">
                          <a:latin typeface="Cambria Math" panose="02040503050406030204" pitchFamily="18" charset="0"/>
                        </a:rPr>
                        <m:t>𝒈</m:t>
                      </m:r>
                      <m:d>
                        <m:dPr>
                          <m:ctrlPr>
                            <a:rPr lang="en-US" sz="2600" b="1" i="1" smtClean="0">
                              <a:latin typeface="Cambria Math" panose="02040503050406030204" pitchFamily="18" charset="0"/>
                            </a:rPr>
                          </m:ctrlPr>
                        </m:dPr>
                        <m:e>
                          <m:r>
                            <a:rPr lang="en-US" sz="2600" b="1" i="1" smtClean="0">
                              <a:latin typeface="Cambria Math" panose="02040503050406030204" pitchFamily="18" charset="0"/>
                            </a:rPr>
                            <m:t>𝒙</m:t>
                          </m:r>
                        </m:e>
                      </m:d>
                      <m:r>
                        <a:rPr lang="en-US" sz="2600" b="1" i="1" smtClean="0">
                          <a:latin typeface="Cambria Math" panose="02040503050406030204" pitchFamily="18" charset="0"/>
                        </a:rPr>
                        <m:t>=</m:t>
                      </m:r>
                      <m:r>
                        <a:rPr lang="en-US" sz="2600" b="1" i="1" smtClean="0">
                          <a:latin typeface="Cambria Math" panose="02040503050406030204" pitchFamily="18" charset="0"/>
                        </a:rPr>
                        <m:t>𝒚</m:t>
                      </m:r>
                    </m:oMath>
                  </m:oMathPara>
                </a14:m>
                <a:endParaRPr lang="en-US" sz="26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413" t="-546" r="-707"/>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9541564" y="6356350"/>
            <a:ext cx="1812235" cy="365125"/>
          </a:xfrm>
        </p:spPr>
        <p:txBody>
          <a:bodyPr>
            <a:normAutofit/>
          </a:bodyPr>
          <a:lstStyle/>
          <a:p>
            <a:pPr>
              <a:spcAft>
                <a:spcPts val="600"/>
              </a:spcAft>
            </a:pPr>
            <a:fld id="{33AE0CDE-C6B8-405C-A055-25C59FA13534}" type="slidenum">
              <a:rPr lang="en-US" smtClean="0"/>
              <a:pPr>
                <a:spcAft>
                  <a:spcPts val="600"/>
                </a:spcAft>
              </a:pPr>
              <a:t>34</a:t>
            </a:fld>
            <a:endParaRPr lang="en-US"/>
          </a:p>
        </p:txBody>
      </p:sp>
    </p:spTree>
    <p:extLst>
      <p:ext uri="{BB962C8B-B14F-4D97-AF65-F5344CB8AC3E}">
        <p14:creationId xmlns:p14="http://schemas.microsoft.com/office/powerpoint/2010/main" val="232656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15737" y="1085170"/>
                <a:ext cx="5580263" cy="614589"/>
              </a:xfrm>
            </p:spPr>
            <p:txBody>
              <a:bodyPr>
                <a:normAutofit fontScale="90000"/>
              </a:bodyPr>
              <a:lstStyle/>
              <a:p>
                <a:r>
                  <a:rPr lang="en-US" dirty="0"/>
                  <a:t>Tìm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101011</m:t>
                        </m:r>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15737" y="1085170"/>
                <a:ext cx="5580263" cy="614589"/>
              </a:xfrm>
              <a:blipFill>
                <a:blip r:embed="rId2"/>
                <a:stretch>
                  <a:fillRect l="-3934" t="-29703" b="-445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35</a:t>
            </a:fld>
            <a:endParaRPr lang="en-US"/>
          </a:p>
        </p:txBody>
      </p:sp>
      <p:pic>
        <p:nvPicPr>
          <p:cNvPr id="5" name="Picture 4"/>
          <p:cNvPicPr>
            <a:picLocks noChangeAspect="1"/>
          </p:cNvPicPr>
          <p:nvPr/>
        </p:nvPicPr>
        <p:blipFill>
          <a:blip r:embed="rId3"/>
          <a:stretch>
            <a:fillRect/>
          </a:stretch>
        </p:blipFill>
        <p:spPr>
          <a:xfrm>
            <a:off x="6096000" y="144258"/>
            <a:ext cx="5687131" cy="3670095"/>
          </a:xfrm>
          <a:prstGeom prst="rect">
            <a:avLst/>
          </a:prstGeom>
        </p:spPr>
      </p:pic>
      <p:pic>
        <p:nvPicPr>
          <p:cNvPr id="8" name="Picture 7"/>
          <p:cNvPicPr>
            <a:picLocks noChangeAspect="1"/>
          </p:cNvPicPr>
          <p:nvPr/>
        </p:nvPicPr>
        <p:blipFill>
          <a:blip r:embed="rId4"/>
          <a:stretch>
            <a:fillRect/>
          </a:stretch>
        </p:blipFill>
        <p:spPr>
          <a:xfrm>
            <a:off x="1870879" y="4185809"/>
            <a:ext cx="8450242" cy="1799084"/>
          </a:xfrm>
          <a:prstGeom prst="rect">
            <a:avLst/>
          </a:prstGeom>
        </p:spPr>
      </p:pic>
      <p:cxnSp>
        <p:nvCxnSpPr>
          <p:cNvPr id="9" name="Straight Arrow Connector 8">
            <a:extLst>
              <a:ext uri="{FF2B5EF4-FFF2-40B4-BE49-F238E27FC236}">
                <a16:creationId xmlns:a16="http://schemas.microsoft.com/office/drawing/2014/main" id="{FB0AD8B1-FC51-4E02-A68B-7D4207CCA3FC}"/>
              </a:ext>
            </a:extLst>
          </p:cNvPr>
          <p:cNvCxnSpPr/>
          <p:nvPr/>
        </p:nvCxnSpPr>
        <p:spPr>
          <a:xfrm>
            <a:off x="3932808" y="4660777"/>
            <a:ext cx="0" cy="310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FC8B8-05E5-44A2-A6C6-482690EAD8C7}"/>
              </a:ext>
            </a:extLst>
          </p:cNvPr>
          <p:cNvCxnSpPr/>
          <p:nvPr/>
        </p:nvCxnSpPr>
        <p:spPr>
          <a:xfrm>
            <a:off x="4074850" y="5140171"/>
            <a:ext cx="665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E0856F-B680-4F2F-8E2D-C33EF4A0E715}"/>
              </a:ext>
            </a:extLst>
          </p:cNvPr>
          <p:cNvCxnSpPr/>
          <p:nvPr/>
        </p:nvCxnSpPr>
        <p:spPr>
          <a:xfrm flipH="1">
            <a:off x="4048217" y="5264458"/>
            <a:ext cx="798991" cy="346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6878FEB-D5F9-4340-A16C-B22D2C4EDB86}"/>
              </a:ext>
            </a:extLst>
          </p:cNvPr>
          <p:cNvCxnSpPr/>
          <p:nvPr/>
        </p:nvCxnSpPr>
        <p:spPr>
          <a:xfrm>
            <a:off x="4909351" y="4660777"/>
            <a:ext cx="0" cy="310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93735F-7851-4C16-97EC-46590A07E0E7}"/>
              </a:ext>
            </a:extLst>
          </p:cNvPr>
          <p:cNvCxnSpPr/>
          <p:nvPr/>
        </p:nvCxnSpPr>
        <p:spPr>
          <a:xfrm>
            <a:off x="4971495" y="4598633"/>
            <a:ext cx="745724" cy="541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61854-739F-4293-8D3C-9B2FAF01625F}"/>
              </a:ext>
            </a:extLst>
          </p:cNvPr>
          <p:cNvCxnSpPr/>
          <p:nvPr/>
        </p:nvCxnSpPr>
        <p:spPr>
          <a:xfrm flipH="1">
            <a:off x="5015883" y="5264458"/>
            <a:ext cx="763480" cy="346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76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36</a:t>
            </a:fld>
            <a:endParaRPr lang="en-US"/>
          </a:p>
        </p:txBody>
      </p:sp>
      <p:pic>
        <p:nvPicPr>
          <p:cNvPr id="5" name="Picture 4"/>
          <p:cNvPicPr>
            <a:picLocks noChangeAspect="1"/>
          </p:cNvPicPr>
          <p:nvPr/>
        </p:nvPicPr>
        <p:blipFill>
          <a:blip r:embed="rId2"/>
          <a:stretch>
            <a:fillRect/>
          </a:stretch>
        </p:blipFill>
        <p:spPr>
          <a:xfrm>
            <a:off x="1095101" y="577057"/>
            <a:ext cx="9825447" cy="2496630"/>
          </a:xfrm>
          <a:prstGeom prst="rect">
            <a:avLst/>
          </a:prstGeom>
        </p:spPr>
      </p:pic>
      <p:pic>
        <p:nvPicPr>
          <p:cNvPr id="6" name="Picture 5"/>
          <p:cNvPicPr>
            <a:picLocks noChangeAspect="1"/>
          </p:cNvPicPr>
          <p:nvPr/>
        </p:nvPicPr>
        <p:blipFill>
          <a:blip r:embed="rId3"/>
          <a:stretch>
            <a:fillRect/>
          </a:stretch>
        </p:blipFill>
        <p:spPr>
          <a:xfrm>
            <a:off x="3778976" y="3204948"/>
            <a:ext cx="3954236" cy="3333964"/>
          </a:xfrm>
          <a:prstGeom prst="rect">
            <a:avLst/>
          </a:prstGeom>
        </p:spPr>
      </p:pic>
    </p:spTree>
    <p:extLst>
      <p:ext uri="{BB962C8B-B14F-4D97-AF65-F5344CB8AC3E}">
        <p14:creationId xmlns:p14="http://schemas.microsoft.com/office/powerpoint/2010/main" val="3544511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973126"/>
          </a:xfrm>
        </p:spPr>
        <p:txBody>
          <a:bodyPr/>
          <a:lstStyle/>
          <a:p>
            <a:r>
              <a:rPr lang="en-US" dirty="0" err="1"/>
              <a:t>Tạo</a:t>
            </a:r>
            <a:r>
              <a:rPr lang="en-US" dirty="0"/>
              <a:t> </a:t>
            </a:r>
            <a:r>
              <a:rPr lang="en-US" dirty="0" err="1"/>
              <a:t>một</a:t>
            </a:r>
            <a:r>
              <a:rPr lang="en-US" dirty="0"/>
              <a:t> </a:t>
            </a:r>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r>
              <a:rPr lang="en-US" dirty="0" err="1"/>
              <a:t>để</a:t>
            </a:r>
            <a:r>
              <a:rPr lang="en-US" dirty="0"/>
              <a:t> </a:t>
            </a:r>
            <a:r>
              <a:rPr lang="en-US" dirty="0" err="1"/>
              <a:t>cộng</a:t>
            </a:r>
            <a:r>
              <a:rPr lang="en-US" dirty="0"/>
              <a:t> </a:t>
            </a:r>
            <a:r>
              <a:rPr lang="en-US" dirty="0" err="1"/>
              <a:t>hai</a:t>
            </a:r>
            <a:r>
              <a:rPr lang="en-US" dirty="0"/>
              <a:t> </a:t>
            </a:r>
            <a:r>
              <a:rPr lang="en-US" dirty="0" err="1"/>
              <a:t>số</a:t>
            </a:r>
            <a:r>
              <a:rPr lang="en-US" dirty="0"/>
              <a:t> </a:t>
            </a:r>
            <a:r>
              <a:rPr lang="en-US" dirty="0" err="1"/>
              <a:t>nguyên</a:t>
            </a:r>
            <a:r>
              <a:rPr lang="en-US" dirty="0"/>
              <a:t> ở </a:t>
            </a:r>
            <a:r>
              <a:rPr lang="en-US" dirty="0" err="1"/>
              <a:t>dạng</a:t>
            </a:r>
            <a:r>
              <a:rPr lang="en-US" dirty="0"/>
              <a:t> </a:t>
            </a:r>
            <a:r>
              <a:rPr lang="en-US" dirty="0" err="1"/>
              <a:t>nhị</a:t>
            </a:r>
            <a:r>
              <a:rPr lang="en-US" dirty="0"/>
              <a:t> </a:t>
            </a:r>
            <a:r>
              <a:rPr lang="en-US" dirty="0" err="1"/>
              <a:t>phân</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37</a:t>
            </a:fld>
            <a:endParaRPr lang="en-US"/>
          </a:p>
        </p:txBody>
      </p:sp>
      <p:pic>
        <p:nvPicPr>
          <p:cNvPr id="5" name="Picture 4"/>
          <p:cNvPicPr>
            <a:picLocks noChangeAspect="1"/>
          </p:cNvPicPr>
          <p:nvPr/>
        </p:nvPicPr>
        <p:blipFill>
          <a:blip r:embed="rId2"/>
          <a:stretch>
            <a:fillRect/>
          </a:stretch>
        </p:blipFill>
        <p:spPr>
          <a:xfrm>
            <a:off x="3091126" y="2704670"/>
            <a:ext cx="6891074" cy="3651680"/>
          </a:xfrm>
          <a:prstGeom prst="rect">
            <a:avLst/>
          </a:prstGeom>
        </p:spPr>
      </p:pic>
    </p:spTree>
    <p:extLst>
      <p:ext uri="{BB962C8B-B14F-4D97-AF65-F5344CB8AC3E}">
        <p14:creationId xmlns:p14="http://schemas.microsoft.com/office/powerpoint/2010/main" val="4269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42498"/>
          </a:xfrm>
        </p:spPr>
        <p:txBody>
          <a:bodyPr>
            <a:normAutofit fontScale="90000"/>
          </a:bodyPr>
          <a:lstStyle/>
          <a:p>
            <a:r>
              <a:rPr lang="en-US" dirty="0" err="1"/>
              <a:t>Xây</a:t>
            </a:r>
            <a:r>
              <a:rPr lang="en-US" dirty="0"/>
              <a:t> </a:t>
            </a:r>
            <a:r>
              <a:rPr lang="en-US" dirty="0" err="1"/>
              <a:t>dựng</a:t>
            </a:r>
            <a:r>
              <a:rPr lang="en-US" dirty="0"/>
              <a:t> </a:t>
            </a:r>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đầu</a:t>
            </a:r>
            <a:r>
              <a:rPr lang="en-US" dirty="0"/>
              <a:t> </a:t>
            </a:r>
            <a:r>
              <a:rPr lang="en-US" dirty="0" err="1"/>
              <a:t>ra</a:t>
            </a:r>
            <a:r>
              <a:rPr lang="en-US" dirty="0"/>
              <a:t> </a:t>
            </a:r>
            <a:r>
              <a:rPr lang="en-US" dirty="0" err="1"/>
              <a:t>bằng</a:t>
            </a:r>
            <a:r>
              <a:rPr lang="en-US" dirty="0"/>
              <a:t> 1 </a:t>
            </a:r>
            <a:r>
              <a:rPr lang="en-US" dirty="0" err="1"/>
              <a:t>nếu</a:t>
            </a:r>
            <a:r>
              <a:rPr lang="en-US" dirty="0"/>
              <a:t> </a:t>
            </a:r>
            <a:r>
              <a:rPr lang="en-US" dirty="0" err="1"/>
              <a:t>đọc</a:t>
            </a:r>
            <a:r>
              <a:rPr lang="en-US" dirty="0"/>
              <a:t> </a:t>
            </a:r>
            <a:r>
              <a:rPr lang="en-US" dirty="0" err="1"/>
              <a:t>phải</a:t>
            </a:r>
            <a:r>
              <a:rPr lang="en-US" dirty="0"/>
              <a:t> </a:t>
            </a:r>
            <a:r>
              <a:rPr lang="en-US" dirty="0" err="1"/>
              <a:t>xâu</a:t>
            </a:r>
            <a:r>
              <a:rPr lang="en-US" dirty="0"/>
              <a:t> </a:t>
            </a:r>
            <a:r>
              <a:rPr lang="en-US" dirty="0" err="1"/>
              <a:t>nhị</a:t>
            </a:r>
            <a:r>
              <a:rPr lang="en-US" dirty="0"/>
              <a:t> </a:t>
            </a:r>
            <a:r>
              <a:rPr lang="en-US" dirty="0" err="1"/>
              <a:t>phân</a:t>
            </a:r>
            <a:r>
              <a:rPr lang="en-US" dirty="0"/>
              <a:t> </a:t>
            </a:r>
            <a:r>
              <a:rPr lang="en-US" dirty="0" err="1"/>
              <a:t>tới</a:t>
            </a:r>
            <a:r>
              <a:rPr lang="en-US" dirty="0"/>
              <a:t> </a:t>
            </a:r>
            <a:r>
              <a:rPr lang="en-US" dirty="0" err="1"/>
              <a:t>thời</a:t>
            </a:r>
            <a:r>
              <a:rPr lang="en-US" dirty="0"/>
              <a:t> </a:t>
            </a:r>
            <a:r>
              <a:rPr lang="en-US" dirty="0" err="1"/>
              <a:t>điểm</a:t>
            </a:r>
            <a:r>
              <a:rPr lang="en-US" dirty="0"/>
              <a:t> </a:t>
            </a:r>
            <a:r>
              <a:rPr lang="en-US" dirty="0" err="1"/>
              <a:t>đó</a:t>
            </a:r>
            <a:r>
              <a:rPr lang="en-US" dirty="0"/>
              <a:t> </a:t>
            </a:r>
            <a:r>
              <a:rPr lang="en-US" dirty="0" err="1"/>
              <a:t>kết</a:t>
            </a:r>
            <a:r>
              <a:rPr lang="en-US" dirty="0"/>
              <a:t> </a:t>
            </a:r>
            <a:r>
              <a:rPr lang="en-US" dirty="0" err="1"/>
              <a:t>thúc</a:t>
            </a:r>
            <a:r>
              <a:rPr lang="en-US" dirty="0"/>
              <a:t> </a:t>
            </a:r>
            <a:r>
              <a:rPr lang="en-US" dirty="0" err="1"/>
              <a:t>là</a:t>
            </a:r>
            <a:r>
              <a:rPr lang="en-US" dirty="0"/>
              <a:t> 111 </a:t>
            </a:r>
            <a:r>
              <a:rPr lang="en-US" dirty="0">
                <a:sym typeface="Wingdings" panose="05000000000000000000" pitchFamily="2" charset="2"/>
              </a:rPr>
              <a:t> </a:t>
            </a:r>
            <a:r>
              <a:rPr lang="en-US" dirty="0" err="1">
                <a:sym typeface="Wingdings" panose="05000000000000000000" pitchFamily="2" charset="2"/>
              </a:rPr>
              <a:t>bộ</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38</a:t>
            </a:fld>
            <a:endParaRPr lang="en-US"/>
          </a:p>
        </p:txBody>
      </p:sp>
      <p:pic>
        <p:nvPicPr>
          <p:cNvPr id="5" name="Picture 4"/>
          <p:cNvPicPr>
            <a:picLocks noChangeAspect="1"/>
          </p:cNvPicPr>
          <p:nvPr/>
        </p:nvPicPr>
        <p:blipFill>
          <a:blip r:embed="rId2"/>
          <a:stretch>
            <a:fillRect/>
          </a:stretch>
        </p:blipFill>
        <p:spPr>
          <a:xfrm>
            <a:off x="2265317" y="2207623"/>
            <a:ext cx="7661366" cy="3497580"/>
          </a:xfrm>
          <a:prstGeom prst="rect">
            <a:avLst/>
          </a:prstGeom>
        </p:spPr>
      </p:pic>
    </p:spTree>
    <p:extLst>
      <p:ext uri="{BB962C8B-B14F-4D97-AF65-F5344CB8AC3E}">
        <p14:creationId xmlns:p14="http://schemas.microsoft.com/office/powerpoint/2010/main" val="3164658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42498"/>
          </a:xfrm>
        </p:spPr>
        <p:txBody>
          <a:bodyPr>
            <a:normAutofit fontScale="90000"/>
          </a:bodyPr>
          <a:lstStyle/>
          <a:p>
            <a:r>
              <a:rPr lang="en-US" dirty="0" err="1"/>
              <a:t>Xây</a:t>
            </a:r>
            <a:r>
              <a:rPr lang="en-US" dirty="0"/>
              <a:t> </a:t>
            </a:r>
            <a:r>
              <a:rPr lang="en-US" dirty="0" err="1"/>
              <a:t>dựng</a:t>
            </a:r>
            <a:r>
              <a:rPr lang="en-US" dirty="0"/>
              <a:t> </a:t>
            </a:r>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đầu</a:t>
            </a:r>
            <a:r>
              <a:rPr lang="en-US" dirty="0"/>
              <a:t> </a:t>
            </a:r>
            <a:r>
              <a:rPr lang="en-US" dirty="0" err="1"/>
              <a:t>ra</a:t>
            </a:r>
            <a:r>
              <a:rPr lang="en-US" dirty="0"/>
              <a:t> </a:t>
            </a:r>
            <a:r>
              <a:rPr lang="en-US" dirty="0" err="1"/>
              <a:t>bằng</a:t>
            </a:r>
            <a:r>
              <a:rPr lang="en-US" dirty="0"/>
              <a:t> 1 </a:t>
            </a:r>
            <a:r>
              <a:rPr lang="en-US" dirty="0" err="1"/>
              <a:t>nếu</a:t>
            </a:r>
            <a:r>
              <a:rPr lang="en-US" dirty="0"/>
              <a:t> </a:t>
            </a:r>
            <a:r>
              <a:rPr lang="en-US" dirty="0" err="1"/>
              <a:t>đọc</a:t>
            </a:r>
            <a:r>
              <a:rPr lang="en-US" dirty="0"/>
              <a:t> </a:t>
            </a:r>
            <a:r>
              <a:rPr lang="en-US" dirty="0" err="1"/>
              <a:t>phải</a:t>
            </a:r>
            <a:r>
              <a:rPr lang="en-US" dirty="0"/>
              <a:t> </a:t>
            </a:r>
            <a:r>
              <a:rPr lang="en-US" dirty="0" err="1"/>
              <a:t>xâu</a:t>
            </a:r>
            <a:r>
              <a:rPr lang="en-US" dirty="0"/>
              <a:t> (</a:t>
            </a:r>
            <a:r>
              <a:rPr lang="en-US" dirty="0" err="1"/>
              <a:t>gồm</a:t>
            </a:r>
            <a:r>
              <a:rPr lang="en-US" dirty="0"/>
              <a:t> </a:t>
            </a:r>
            <a:r>
              <a:rPr lang="en-US" dirty="0" err="1"/>
              <a:t>các</a:t>
            </a:r>
            <a:r>
              <a:rPr lang="en-US" dirty="0"/>
              <a:t> </a:t>
            </a:r>
            <a:r>
              <a:rPr lang="en-US" dirty="0" err="1"/>
              <a:t>ký</a:t>
            </a:r>
            <a:r>
              <a:rPr lang="en-US" dirty="0"/>
              <a:t> </a:t>
            </a:r>
            <a:r>
              <a:rPr lang="en-US" dirty="0" err="1"/>
              <a:t>tự</a:t>
            </a:r>
            <a:r>
              <a:rPr lang="en-US" dirty="0"/>
              <a:t> a </a:t>
            </a:r>
            <a:r>
              <a:rPr lang="en-US" dirty="0" err="1"/>
              <a:t>đến</a:t>
            </a:r>
            <a:r>
              <a:rPr lang="en-US" dirty="0"/>
              <a:t> z) </a:t>
            </a:r>
            <a:r>
              <a:rPr lang="en-US" dirty="0" err="1"/>
              <a:t>tới</a:t>
            </a:r>
            <a:r>
              <a:rPr lang="en-US" dirty="0"/>
              <a:t> </a:t>
            </a:r>
            <a:r>
              <a:rPr lang="en-US" dirty="0" err="1"/>
              <a:t>thời</a:t>
            </a:r>
            <a:r>
              <a:rPr lang="en-US" dirty="0"/>
              <a:t> </a:t>
            </a:r>
            <a:r>
              <a:rPr lang="en-US" dirty="0" err="1"/>
              <a:t>điểm</a:t>
            </a:r>
            <a:r>
              <a:rPr lang="en-US" dirty="0"/>
              <a:t> </a:t>
            </a:r>
            <a:r>
              <a:rPr lang="en-US" dirty="0" err="1"/>
              <a:t>đó</a:t>
            </a:r>
            <a:r>
              <a:rPr lang="en-US" dirty="0"/>
              <a:t> </a:t>
            </a:r>
            <a:r>
              <a:rPr lang="en-US" dirty="0" err="1"/>
              <a:t>kết</a:t>
            </a:r>
            <a:r>
              <a:rPr lang="en-US" dirty="0"/>
              <a:t> </a:t>
            </a:r>
            <a:r>
              <a:rPr lang="en-US" dirty="0" err="1"/>
              <a:t>thúc</a:t>
            </a:r>
            <a:r>
              <a:rPr lang="en-US" dirty="0"/>
              <a:t> </a:t>
            </a:r>
            <a:r>
              <a:rPr lang="en-US" dirty="0" err="1"/>
              <a:t>là</a:t>
            </a:r>
            <a:r>
              <a:rPr lang="en-US" dirty="0"/>
              <a:t> computer</a:t>
            </a:r>
          </a:p>
        </p:txBody>
      </p:sp>
      <p:sp>
        <p:nvSpPr>
          <p:cNvPr id="4" name="Slide Number Placeholder 3"/>
          <p:cNvSpPr>
            <a:spLocks noGrp="1"/>
          </p:cNvSpPr>
          <p:nvPr>
            <p:ph type="sldNum" sz="quarter" idx="12"/>
          </p:nvPr>
        </p:nvSpPr>
        <p:spPr/>
        <p:txBody>
          <a:bodyPr/>
          <a:lstStyle/>
          <a:p>
            <a:fld id="{33AE0CDE-C6B8-405C-A055-25C59FA13534}" type="slidenum">
              <a:rPr lang="en-US" smtClean="0"/>
              <a:t>39</a:t>
            </a:fld>
            <a:endParaRPr lang="en-US"/>
          </a:p>
        </p:txBody>
      </p:sp>
    </p:spTree>
    <p:extLst>
      <p:ext uri="{BB962C8B-B14F-4D97-AF65-F5344CB8AC3E}">
        <p14:creationId xmlns:p14="http://schemas.microsoft.com/office/powerpoint/2010/main" val="349616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838200" y="401221"/>
            <a:ext cx="10515600" cy="1348065"/>
          </a:xfrm>
        </p:spPr>
        <p:txBody>
          <a:bodyPr>
            <a:normAutofit/>
          </a:bodyPr>
          <a:lstStyle/>
          <a:p>
            <a:r>
              <a:rPr lang="en-US" sz="5400" b="1" dirty="0" err="1">
                <a:solidFill>
                  <a:srgbClr val="FFFFFF"/>
                </a:solidFill>
              </a:rPr>
              <a:t>Văn</a:t>
            </a:r>
            <a:r>
              <a:rPr lang="en-US" sz="5400" b="1" dirty="0">
                <a:solidFill>
                  <a:srgbClr val="FFFFFF"/>
                </a:solidFill>
              </a:rPr>
              <a:t> </a:t>
            </a:r>
            <a:r>
              <a:rPr lang="en-US" sz="5400" b="1" dirty="0" err="1">
                <a:solidFill>
                  <a:srgbClr val="FFFFFF"/>
                </a:solidFill>
              </a:rPr>
              <a:t>phạm</a:t>
            </a:r>
            <a:r>
              <a:rPr lang="en-US" sz="5400" b="1" dirty="0">
                <a:solidFill>
                  <a:srgbClr val="FFFFFF"/>
                </a:solidFill>
              </a:rPr>
              <a:t> </a:t>
            </a:r>
            <a:r>
              <a:rPr lang="en-US" sz="5400" b="1" dirty="0" err="1">
                <a:solidFill>
                  <a:srgbClr val="FFFFFF"/>
                </a:solidFill>
              </a:rPr>
              <a:t>cấu</a:t>
            </a:r>
            <a:r>
              <a:rPr lang="en-US" sz="5400" b="1" dirty="0">
                <a:solidFill>
                  <a:srgbClr val="FFFFFF"/>
                </a:solidFill>
              </a:rPr>
              <a:t> </a:t>
            </a:r>
            <a:r>
              <a:rPr lang="en-US" sz="5400" b="1" dirty="0" err="1">
                <a:solidFill>
                  <a:srgbClr val="FFFFFF"/>
                </a:solidFill>
              </a:rPr>
              <a:t>trúc</a:t>
            </a:r>
            <a:r>
              <a:rPr lang="en-US" sz="5400" b="1" dirty="0">
                <a:solidFill>
                  <a:srgbClr val="FFFFFF"/>
                </a:solidFill>
              </a:rPr>
              <a:t> </a:t>
            </a:r>
            <a:r>
              <a:rPr lang="en-US" sz="5400" b="1" dirty="0" err="1">
                <a:solidFill>
                  <a:srgbClr val="FFFFFF"/>
                </a:solidFill>
              </a:rPr>
              <a:t>câu</a:t>
            </a:r>
            <a:endParaRPr lang="en-US" sz="5400" b="1" dirty="0">
              <a:solidFill>
                <a:srgbClr val="FFFFFF"/>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586789"/>
                <a:ext cx="10515600" cy="3590174"/>
              </a:xfrm>
            </p:spPr>
            <p:txBody>
              <a:bodyPr>
                <a:normAutofit/>
              </a:bodyPr>
              <a:lstStyle/>
              <a:p>
                <a:r>
                  <a:rPr lang="en-US" sz="2200"/>
                  <a:t>Một văn phạm cấu trúc câu G=(V, T, S, P) gồm một từ vựng V, một tập con T của V là các phần tử kết thúc, một ký hiệu xuất phát S và tập các sản xuất P. Tập V-T là tập không kết thúc (N). Mỗi sản xuất trong P cần phải chứa ít nhất một ký hiệu không kết thúc ở vế trái.</a:t>
                </a:r>
              </a:p>
              <a:p>
                <a:r>
                  <a:rPr lang="en-US" sz="2200"/>
                  <a:t>Ví dụ 1, G=(V, T, S, P), trong đó V={“tôi” “anh”, ”làm việc”, chu_ngu, vi_ngu, S}, T={“tôi”,”anh”,”làm việc”}, S là ký hiệu xuất phát và các sản xuất </a:t>
                </a:r>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𝑆</m:t>
                    </m:r>
                    <m:r>
                      <a:rPr lang="en-US" sz="2200" i="1">
                        <a:latin typeface="Cambria Math" panose="02040503050406030204" pitchFamily="18" charset="0"/>
                      </a:rPr>
                      <m:t>→</m:t>
                    </m:r>
                  </m:oMath>
                </a14:m>
                <a:r>
                  <a:rPr lang="en-US" sz="2200">
                    <a:sym typeface="Symbol" panose="05050102010706020507" pitchFamily="18" charset="2"/>
                  </a:rPr>
                  <a:t>chu_ngu vi_ngu</a:t>
                </a:r>
                <a14:m>
                  <m:oMath xmlns:m="http://schemas.openxmlformats.org/officeDocument/2006/math">
                    <m:r>
                      <a:rPr lang="en-US" sz="2200" i="1">
                        <a:latin typeface="Cambria Math" panose="02040503050406030204" pitchFamily="18" charset="0"/>
                        <a:sym typeface="Wingdings" panose="05000000000000000000" pitchFamily="2" charset="2"/>
                      </a:rPr>
                      <m:t>, </m:t>
                    </m:r>
                  </m:oMath>
                </a14:m>
                <a:r>
                  <a:rPr lang="en-US" sz="2200">
                    <a:sym typeface="Symbol" panose="05050102010706020507" pitchFamily="18" charset="2"/>
                  </a:rPr>
                  <a:t>chu_ngu </a:t>
                </a:r>
                <a14:m>
                  <m:oMath xmlns:m="http://schemas.openxmlformats.org/officeDocument/2006/math">
                    <m:r>
                      <a:rPr lang="en-US" sz="2200" i="1">
                        <a:latin typeface="Cambria Math" panose="02040503050406030204" pitchFamily="18" charset="0"/>
                      </a:rPr>
                      <m:t>→</m:t>
                    </m:r>
                  </m:oMath>
                </a14:m>
                <a:r>
                  <a:rPr lang="en-US" sz="2200">
                    <a:sym typeface="Symbol" panose="05050102010706020507" pitchFamily="18" charset="2"/>
                  </a:rPr>
                  <a:t> “tôi”</a:t>
                </a:r>
                <a14:m>
                  <m:oMath xmlns:m="http://schemas.openxmlformats.org/officeDocument/2006/math">
                    <m:r>
                      <a:rPr lang="en-US" sz="2200" i="1">
                        <a:latin typeface="Cambria Math" panose="02040503050406030204" pitchFamily="18" charset="0"/>
                        <a:sym typeface="Wingdings" panose="05000000000000000000" pitchFamily="2" charset="2"/>
                      </a:rPr>
                      <m:t>, </m:t>
                    </m:r>
                  </m:oMath>
                </a14:m>
                <a:r>
                  <a:rPr lang="en-US" sz="2200">
                    <a:sym typeface="Symbol" panose="05050102010706020507" pitchFamily="18" charset="2"/>
                  </a:rPr>
                  <a:t>chu_ngu </a:t>
                </a:r>
                <a14:m>
                  <m:oMath xmlns:m="http://schemas.openxmlformats.org/officeDocument/2006/math">
                    <m:r>
                      <a:rPr lang="en-US" sz="2200" i="1">
                        <a:latin typeface="Cambria Math" panose="02040503050406030204" pitchFamily="18" charset="0"/>
                      </a:rPr>
                      <m:t>→</m:t>
                    </m:r>
                  </m:oMath>
                </a14:m>
                <a:r>
                  <a:rPr lang="en-US" sz="2200">
                    <a:sym typeface="Symbol" panose="05050102010706020507" pitchFamily="18" charset="2"/>
                  </a:rPr>
                  <a:t> “anh”</a:t>
                </a:r>
                <a14:m>
                  <m:oMath xmlns:m="http://schemas.openxmlformats.org/officeDocument/2006/math">
                    <m:r>
                      <a:rPr lang="en-US" sz="2200" i="1">
                        <a:latin typeface="Cambria Math" panose="02040503050406030204" pitchFamily="18" charset="0"/>
                        <a:sym typeface="Wingdings" panose="05000000000000000000" pitchFamily="2" charset="2"/>
                      </a:rPr>
                      <m:t>, </m:t>
                    </m:r>
                  </m:oMath>
                </a14:m>
                <a:r>
                  <a:rPr lang="en-US" sz="2200">
                    <a:sym typeface="Symbol" panose="05050102010706020507" pitchFamily="18" charset="2"/>
                  </a:rPr>
                  <a:t>vi_ngu </a:t>
                </a:r>
                <a14:m>
                  <m:oMath xmlns:m="http://schemas.openxmlformats.org/officeDocument/2006/math">
                    <m:r>
                      <a:rPr lang="en-US" sz="2200" i="1">
                        <a:latin typeface="Cambria Math" panose="02040503050406030204" pitchFamily="18" charset="0"/>
                        <a:sym typeface="Wingdings" panose="05000000000000000000" pitchFamily="2" charset="2"/>
                      </a:rPr>
                      <m:t>→</m:t>
                    </m:r>
                  </m:oMath>
                </a14:m>
                <a:r>
                  <a:rPr lang="en-US" sz="2200">
                    <a:sym typeface="Symbol" panose="05050102010706020507" pitchFamily="18" charset="2"/>
                  </a:rPr>
                  <a:t> “làm việc”</a:t>
                </a:r>
                <a14:m>
                  <m:oMath xmlns:m="http://schemas.openxmlformats.org/officeDocument/2006/math">
                    <m:r>
                      <a:rPr lang="en-US" sz="2200" i="1">
                        <a:latin typeface="Cambria Math" panose="02040503050406030204" pitchFamily="18" charset="0"/>
                        <a:sym typeface="Symbol" panose="05050102010706020507" pitchFamily="18" charset="2"/>
                      </a:rPr>
                      <m:t>}</m:t>
                    </m:r>
                  </m:oMath>
                </a14:m>
                <a:endParaRPr lang="en-US" sz="2200"/>
              </a:p>
              <a:p>
                <a:r>
                  <a:rPr lang="en-US" sz="2200"/>
                  <a:t>Ví dụ 2, G=(V, T, S, P), trong đó V={a,b, S}, T={a,b}, S là ký hiệu xuất phát và các sản xuất </a:t>
                </a:r>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𝑆</m:t>
                    </m:r>
                    <m:r>
                      <a:rPr lang="en-US" sz="2200" b="0" i="1">
                        <a:latin typeface="Cambria Math" panose="02040503050406030204" pitchFamily="18" charset="0"/>
                      </a:rPr>
                      <m:t>→</m:t>
                    </m:r>
                    <m:r>
                      <a:rPr lang="en-US" sz="2200" i="1">
                        <a:latin typeface="Cambria Math" panose="02040503050406030204" pitchFamily="18" charset="0"/>
                        <a:sym typeface="Wingdings" panose="05000000000000000000" pitchFamily="2" charset="2"/>
                      </a:rPr>
                      <m:t>𝑎𝑆</m:t>
                    </m:r>
                    <m:r>
                      <a:rPr lang="en-US" sz="2200" i="1">
                        <a:latin typeface="Cambria Math" panose="02040503050406030204" pitchFamily="18" charset="0"/>
                        <a:sym typeface="Wingdings" panose="05000000000000000000" pitchFamily="2" charset="2"/>
                      </a:rPr>
                      <m:t>, </m:t>
                    </m:r>
                    <m:r>
                      <a:rPr lang="en-US" sz="2200" i="1">
                        <a:latin typeface="Cambria Math" panose="02040503050406030204" pitchFamily="18" charset="0"/>
                      </a:rPr>
                      <m:t>𝑆</m:t>
                    </m:r>
                    <m:r>
                      <a:rPr lang="en-US" sz="2200" b="0" i="1">
                        <a:latin typeface="Cambria Math" panose="02040503050406030204" pitchFamily="18" charset="0"/>
                      </a:rPr>
                      <m:t>→</m:t>
                    </m:r>
                    <m:r>
                      <a:rPr lang="en-US" sz="2200" i="1">
                        <a:latin typeface="Cambria Math" panose="02040503050406030204" pitchFamily="18" charset="0"/>
                        <a:sym typeface="Wingdings" panose="05000000000000000000" pitchFamily="2" charset="2"/>
                      </a:rPr>
                      <m:t>𝑏𝑆</m:t>
                    </m:r>
                    <m:r>
                      <a:rPr lang="en-US" sz="2200" i="1">
                        <a:latin typeface="Cambria Math" panose="02040503050406030204" pitchFamily="18" charset="0"/>
                        <a:sym typeface="Wingdings" panose="05000000000000000000" pitchFamily="2" charset="2"/>
                      </a:rPr>
                      <m:t>, </m:t>
                    </m:r>
                    <m:r>
                      <a:rPr lang="en-US" sz="2200" i="1">
                        <a:latin typeface="Cambria Math" panose="02040503050406030204" pitchFamily="18" charset="0"/>
                        <a:sym typeface="Wingdings" panose="05000000000000000000" pitchFamily="2" charset="2"/>
                      </a:rPr>
                      <m:t>𝑆</m:t>
                    </m:r>
                    <m:r>
                      <a:rPr lang="en-US" sz="2200" b="0" i="1">
                        <a:latin typeface="Cambria Math" panose="02040503050406030204" pitchFamily="18" charset="0"/>
                        <a:sym typeface="Wingdings" panose="05000000000000000000" pitchFamily="2" charset="2"/>
                      </a:rPr>
                      <m:t>→</m:t>
                    </m:r>
                    <m:r>
                      <a:rPr lang="en-US" sz="2200" i="1">
                        <a:latin typeface="Cambria Math" panose="02040503050406030204" pitchFamily="18" charset="0"/>
                        <a:sym typeface="Symbol" panose="05050102010706020507" pitchFamily="18" charset="2"/>
                      </a:rPr>
                      <m:t>}</m:t>
                    </m:r>
                  </m:oMath>
                </a14:m>
                <a:endParaRPr lang="en-US" sz="2200">
                  <a:sym typeface="Symbol" panose="05050102010706020507" pitchFamily="18" charset="2"/>
                </a:endParaRPr>
              </a:p>
              <a:p>
                <a:endParaRPr lang="en-US" sz="22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586789"/>
                <a:ext cx="10515600" cy="3590174"/>
              </a:xfrm>
              <a:blipFill>
                <a:blip r:embed="rId2"/>
                <a:stretch>
                  <a:fillRect l="-696" t="-2037" r="-174"/>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4</a:t>
            </a:fld>
            <a:endParaRPr lang="en-US"/>
          </a:p>
        </p:txBody>
      </p:sp>
    </p:spTree>
    <p:extLst>
      <p:ext uri="{BB962C8B-B14F-4D97-AF65-F5344CB8AC3E}">
        <p14:creationId xmlns:p14="http://schemas.microsoft.com/office/powerpoint/2010/main" val="363450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r>
              <a:rPr lang="en-US" dirty="0" err="1"/>
              <a:t>không</a:t>
            </a:r>
            <a:r>
              <a:rPr lang="en-US" dirty="0"/>
              <a:t> </a:t>
            </a:r>
            <a:r>
              <a:rPr lang="en-US" dirty="0" err="1"/>
              <a:t>có</a:t>
            </a:r>
            <a:r>
              <a:rPr lang="en-US" dirty="0"/>
              <a:t> </a:t>
            </a:r>
            <a:r>
              <a:rPr lang="en-US" dirty="0" err="1"/>
              <a:t>đầu</a:t>
            </a:r>
            <a:r>
              <a:rPr lang="en-US" dirty="0"/>
              <a:t> </a:t>
            </a:r>
            <a:r>
              <a:rPr lang="en-US" dirty="0" err="1"/>
              <a:t>ra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Thay </a:t>
                </a:r>
                <a:r>
                  <a:rPr lang="en-US" dirty="0" err="1"/>
                  <a:t>vì</a:t>
                </a:r>
                <a:r>
                  <a:rPr lang="en-US" dirty="0"/>
                  <a:t> </a:t>
                </a:r>
                <a:r>
                  <a:rPr lang="en-US" dirty="0" err="1"/>
                  <a:t>xây</a:t>
                </a:r>
                <a:r>
                  <a:rPr lang="en-US" dirty="0"/>
                  <a:t> </a:t>
                </a:r>
                <a:r>
                  <a:rPr lang="en-US" dirty="0" err="1"/>
                  <a:t>dựng</a:t>
                </a:r>
                <a:r>
                  <a:rPr lang="en-US" dirty="0"/>
                  <a:t> </a:t>
                </a:r>
                <a:r>
                  <a:rPr lang="en-US" dirty="0" err="1"/>
                  <a:t>máy</a:t>
                </a:r>
                <a:r>
                  <a:rPr lang="en-US" dirty="0"/>
                  <a:t> </a:t>
                </a:r>
                <a:r>
                  <a:rPr lang="en-US" dirty="0" err="1"/>
                  <a:t>hữu</a:t>
                </a:r>
                <a:r>
                  <a:rPr lang="en-US" dirty="0"/>
                  <a:t> </a:t>
                </a:r>
                <a:r>
                  <a:rPr lang="en-US" dirty="0" err="1"/>
                  <a:t>hạn</a:t>
                </a:r>
                <a:r>
                  <a:rPr lang="en-US" dirty="0"/>
                  <a:t> </a:t>
                </a:r>
                <a:r>
                  <a:rPr lang="en-US" dirty="0" err="1"/>
                  <a:t>trạng</a:t>
                </a:r>
                <a:r>
                  <a:rPr lang="en-US" dirty="0"/>
                  <a:t> </a:t>
                </a:r>
                <a:r>
                  <a:rPr lang="en-US" dirty="0" err="1"/>
                  <a:t>thái</a:t>
                </a:r>
                <a:r>
                  <a:rPr lang="en-US" dirty="0"/>
                  <a:t> </a:t>
                </a:r>
                <a:r>
                  <a:rPr lang="en-US" dirty="0" err="1"/>
                  <a:t>có</a:t>
                </a:r>
                <a:r>
                  <a:rPr lang="en-US" dirty="0"/>
                  <a:t> </a:t>
                </a:r>
                <a:r>
                  <a:rPr lang="en-US" dirty="0" err="1"/>
                  <a:t>đầu</a:t>
                </a:r>
                <a:r>
                  <a:rPr lang="en-US" dirty="0"/>
                  <a:t> </a:t>
                </a:r>
                <a:r>
                  <a:rPr lang="en-US" dirty="0" err="1"/>
                  <a:t>ra</a:t>
                </a:r>
                <a:r>
                  <a:rPr lang="en-US" dirty="0"/>
                  <a:t> </a:t>
                </a:r>
                <a:r>
                  <a:rPr lang="en-US" dirty="0" err="1"/>
                  <a:t>để</a:t>
                </a:r>
                <a:r>
                  <a:rPr lang="en-US" dirty="0"/>
                  <a:t> </a:t>
                </a:r>
                <a:r>
                  <a:rPr lang="en-US" dirty="0" err="1"/>
                  <a:t>đoán</a:t>
                </a:r>
                <a:r>
                  <a:rPr lang="en-US" dirty="0"/>
                  <a:t> </a:t>
                </a:r>
                <a:r>
                  <a:rPr lang="en-US" dirty="0" err="1"/>
                  <a:t>nhận</a:t>
                </a:r>
                <a:r>
                  <a:rPr lang="en-US" dirty="0"/>
                  <a:t> </a:t>
                </a:r>
                <a:r>
                  <a:rPr lang="en-US" dirty="0" err="1"/>
                  <a:t>ngôn</a:t>
                </a:r>
                <a:r>
                  <a:rPr lang="en-US" dirty="0"/>
                  <a:t> </a:t>
                </a:r>
                <a:r>
                  <a:rPr lang="en-US" dirty="0" err="1"/>
                  <a:t>ngữ</a:t>
                </a:r>
                <a:r>
                  <a:rPr lang="en-US" dirty="0"/>
                  <a:t> </a:t>
                </a:r>
              </a:p>
              <a:p>
                <a:pPr>
                  <a:buFont typeface="Wingdings" panose="05000000000000000000" pitchFamily="2" charset="2"/>
                  <a:buChar char="à"/>
                </a:pPr>
                <a:r>
                  <a:rPr lang="en-US" dirty="0" err="1">
                    <a:sym typeface="Wingdings" panose="05000000000000000000" pitchFamily="2" charset="2"/>
                  </a:rPr>
                  <a:t>xây</a:t>
                </a:r>
                <a:r>
                  <a:rPr lang="en-US" dirty="0">
                    <a:sym typeface="Wingdings" panose="05000000000000000000" pitchFamily="2" charset="2"/>
                  </a:rPr>
                  <a:t> </a:t>
                </a:r>
                <a:r>
                  <a:rPr lang="en-US" dirty="0" err="1">
                    <a:sym typeface="Wingdings" panose="05000000000000000000" pitchFamily="2" charset="2"/>
                  </a:rPr>
                  <a:t>dựng</a:t>
                </a:r>
                <a:r>
                  <a:rPr lang="en-US" dirty="0">
                    <a:sym typeface="Wingdings" panose="05000000000000000000" pitchFamily="2" charset="2"/>
                  </a:rPr>
                  <a:t> </a:t>
                </a:r>
                <a:r>
                  <a:rPr lang="en-US" dirty="0" err="1">
                    <a:sym typeface="Wingdings" panose="05000000000000000000" pitchFamily="2" charset="2"/>
                  </a:rPr>
                  <a:t>máy</a:t>
                </a:r>
                <a:r>
                  <a:rPr lang="en-US" dirty="0">
                    <a:sym typeface="Wingdings" panose="05000000000000000000" pitchFamily="2" charset="2"/>
                  </a:rPr>
                  <a:t> </a:t>
                </a:r>
                <a:r>
                  <a:rPr lang="en-US" dirty="0" err="1">
                    <a:sym typeface="Wingdings" panose="05000000000000000000" pitchFamily="2" charset="2"/>
                  </a:rPr>
                  <a:t>hữu</a:t>
                </a:r>
                <a:r>
                  <a:rPr lang="en-US" dirty="0">
                    <a:sym typeface="Wingdings" panose="05000000000000000000" pitchFamily="2" charset="2"/>
                  </a:rPr>
                  <a:t> </a:t>
                </a:r>
                <a:r>
                  <a:rPr lang="en-US" dirty="0" err="1">
                    <a:sym typeface="Wingdings" panose="05000000000000000000" pitchFamily="2" charset="2"/>
                  </a:rPr>
                  <a:t>hạn</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đầu</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nhưng</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những</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thúc</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xâu</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chấp</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nếu</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chỉ</a:t>
                </a:r>
                <a:r>
                  <a:rPr lang="en-US" dirty="0">
                    <a:sym typeface="Wingdings" panose="05000000000000000000" pitchFamily="2" charset="2"/>
                  </a:rPr>
                  <a:t> </a:t>
                </a:r>
                <a:r>
                  <a:rPr lang="en-US" dirty="0" err="1">
                    <a:sym typeface="Wingdings" panose="05000000000000000000" pitchFamily="2" charset="2"/>
                  </a:rPr>
                  <a:t>nếu</a:t>
                </a:r>
                <a:r>
                  <a:rPr lang="en-US" dirty="0">
                    <a:sym typeface="Wingdings" panose="05000000000000000000" pitchFamily="2" charset="2"/>
                  </a:rPr>
                  <a:t> </a:t>
                </a:r>
                <a:r>
                  <a:rPr lang="en-US" dirty="0" err="1">
                    <a:sym typeface="Wingdings" panose="05000000000000000000" pitchFamily="2" charset="2"/>
                  </a:rPr>
                  <a:t>nó</a:t>
                </a:r>
                <a:r>
                  <a:rPr lang="en-US" dirty="0">
                    <a:sym typeface="Wingdings" panose="05000000000000000000" pitchFamily="2" charset="2"/>
                  </a:rPr>
                  <a:t> </a:t>
                </a:r>
                <a:r>
                  <a:rPr lang="en-US" dirty="0" err="1">
                    <a:sym typeface="Wingdings" panose="05000000000000000000" pitchFamily="2" charset="2"/>
                  </a:rPr>
                  <a:t>đưa</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xuất</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tới</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thúc</a:t>
                </a:r>
                <a:r>
                  <a:rPr lang="en-US" dirty="0">
                    <a:sym typeface="Wingdings" panose="05000000000000000000" pitchFamily="2" charset="2"/>
                  </a:rPr>
                  <a:t>.</a:t>
                </a:r>
              </a:p>
              <a:p>
                <a:pPr>
                  <a:buFont typeface="Wingdings" panose="05000000000000000000" pitchFamily="2" charset="2"/>
                  <a:buChar char="à"/>
                </a:pPr>
                <a:r>
                  <a:rPr lang="en-US" dirty="0" err="1">
                    <a:sym typeface="Wingdings" panose="05000000000000000000" pitchFamily="2" charset="2"/>
                  </a:rPr>
                  <a:t>Otomat</a:t>
                </a:r>
                <a:r>
                  <a:rPr lang="en-US" dirty="0">
                    <a:sym typeface="Wingdings" panose="05000000000000000000" pitchFamily="2" charset="2"/>
                  </a:rPr>
                  <a:t> </a:t>
                </a:r>
                <a:r>
                  <a:rPr lang="en-US" dirty="0" err="1">
                    <a:sym typeface="Wingdings" panose="05000000000000000000" pitchFamily="2" charset="2"/>
                  </a:rPr>
                  <a:t>hữu</a:t>
                </a:r>
                <a:r>
                  <a:rPr lang="en-US" dirty="0">
                    <a:sym typeface="Wingdings" panose="05000000000000000000" pitchFamily="2" charset="2"/>
                  </a:rPr>
                  <a:t> </a:t>
                </a:r>
                <a:r>
                  <a:rPr lang="en-US" dirty="0" err="1">
                    <a:sym typeface="Wingdings" panose="05000000000000000000" pitchFamily="2" charset="2"/>
                  </a:rPr>
                  <a:t>hạn</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𝑀</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𝑆</m:t>
                    </m:r>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𝐼</m:t>
                    </m:r>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𝑓</m:t>
                    </m:r>
                    <m:r>
                      <a:rPr lang="en-US" b="0" i="1" smtClean="0">
                        <a:latin typeface="Cambria Math" panose="02040503050406030204" pitchFamily="18" charset="0"/>
                        <a:sym typeface="Wingdings" panose="05000000000000000000" pitchFamily="2" charset="2"/>
                      </a:rPr>
                      <m:t>, </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𝑠</m:t>
                        </m:r>
                      </m:e>
                      <m:sub>
                        <m:r>
                          <a:rPr lang="en-US" b="0" i="1" smtClean="0">
                            <a:latin typeface="Cambria Math" panose="02040503050406030204" pitchFamily="18" charset="0"/>
                            <a:sym typeface="Wingdings" panose="05000000000000000000" pitchFamily="2" charset="2"/>
                          </a:rPr>
                          <m:t>0</m:t>
                        </m:r>
                      </m:sub>
                    </m:sSub>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𝐹</m:t>
                    </m:r>
                    <m:r>
                      <a:rPr lang="en-US" b="0" i="1" smtClean="0">
                        <a:latin typeface="Cambria Math" panose="02040503050406030204" pitchFamily="18" charset="0"/>
                        <a:sym typeface="Wingdings" panose="05000000000000000000" pitchFamily="2" charset="2"/>
                      </a:rPr>
                      <m:t>)</m:t>
                    </m:r>
                  </m:oMath>
                </a14:m>
                <a:r>
                  <a:rPr lang="en-US" dirty="0">
                    <a:sym typeface="Wingdings" panose="05000000000000000000" pitchFamily="2" charset="2"/>
                  </a:rPr>
                  <a:t>, </a:t>
                </a:r>
                <a14:m>
                  <m:oMath xmlns:m="http://schemas.openxmlformats.org/officeDocument/2006/math">
                    <m:r>
                      <a:rPr lang="en-US" b="0" i="1" dirty="0" smtClean="0">
                        <a:latin typeface="Cambria Math" panose="02040503050406030204" pitchFamily="18" charset="0"/>
                        <a:sym typeface="Wingdings" panose="05000000000000000000" pitchFamily="2" charset="2"/>
                      </a:rPr>
                      <m:t>𝑆</m:t>
                    </m:r>
                  </m:oMath>
                </a14:m>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a:t>
                </a:r>
                <a:r>
                  <a:rPr lang="en-US" dirty="0" err="1">
                    <a:sym typeface="Wingdings" panose="05000000000000000000" pitchFamily="2" charset="2"/>
                  </a:rPr>
                  <a:t>hữu</a:t>
                </a:r>
                <a:r>
                  <a:rPr lang="en-US" dirty="0">
                    <a:sym typeface="Wingdings" panose="05000000000000000000" pitchFamily="2" charset="2"/>
                  </a:rPr>
                  <a:t> </a:t>
                </a:r>
                <a:r>
                  <a:rPr lang="en-US" dirty="0" err="1">
                    <a:sym typeface="Wingdings" panose="05000000000000000000" pitchFamily="2" charset="2"/>
                  </a:rPr>
                  <a:t>hạn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𝐼</m:t>
                    </m:r>
                  </m:oMath>
                </a14:m>
                <a:r>
                  <a:rPr lang="en-US" dirty="0">
                    <a:sym typeface="Wingdings" panose="05000000000000000000" pitchFamily="2" charset="2"/>
                  </a:rPr>
                  <a:t> </a:t>
                </a:r>
                <a:r>
                  <a:rPr lang="en-US" dirty="0" err="1">
                    <a:sym typeface="Wingdings" panose="05000000000000000000" pitchFamily="2" charset="2"/>
                  </a:rPr>
                  <a:t>bộ</a:t>
                </a:r>
                <a:r>
                  <a:rPr lang="en-US" dirty="0">
                    <a:sym typeface="Wingdings" panose="05000000000000000000" pitchFamily="2" charset="2"/>
                  </a:rPr>
                  <a:t> </a:t>
                </a:r>
                <a:r>
                  <a:rPr lang="en-US" dirty="0" err="1">
                    <a:sym typeface="Wingdings" panose="05000000000000000000" pitchFamily="2" charset="2"/>
                  </a:rPr>
                  <a:t>chữ</a:t>
                </a:r>
                <a:r>
                  <a:rPr lang="en-US" dirty="0">
                    <a:sym typeface="Wingdings" panose="05000000000000000000" pitchFamily="2" charset="2"/>
                  </a:rPr>
                  <a:t> </a:t>
                </a:r>
                <a:r>
                  <a:rPr lang="en-US" dirty="0" err="1">
                    <a:sym typeface="Wingdings" panose="05000000000000000000" pitchFamily="2" charset="2"/>
                  </a:rPr>
                  <a:t>cái</a:t>
                </a:r>
                <a:r>
                  <a:rPr lang="en-US" dirty="0">
                    <a:sym typeface="Wingdings" panose="05000000000000000000" pitchFamily="2" charset="2"/>
                  </a:rPr>
                  <a:t> </a:t>
                </a:r>
                <a:r>
                  <a:rPr lang="en-US" dirty="0" err="1">
                    <a:sym typeface="Wingdings" panose="05000000000000000000" pitchFamily="2" charset="2"/>
                  </a:rPr>
                  <a:t>đầu</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𝑓</m:t>
                    </m:r>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hàm</a:t>
                </a:r>
                <a:r>
                  <a:rPr lang="en-US" dirty="0">
                    <a:sym typeface="Wingdings" panose="05000000000000000000" pitchFamily="2" charset="2"/>
                  </a:rPr>
                  <a:t> </a:t>
                </a:r>
                <a:r>
                  <a:rPr lang="en-US" dirty="0" err="1">
                    <a:sym typeface="Wingdings" panose="05000000000000000000" pitchFamily="2" charset="2"/>
                  </a:rPr>
                  <a:t>chuyển</a:t>
                </a:r>
                <a:r>
                  <a:rPr lang="en-US" dirty="0">
                    <a:sym typeface="Wingdings" panose="05000000000000000000" pitchFamily="2" charset="2"/>
                  </a:rPr>
                  <a:t>, </a:t>
                </a:r>
                <a14:m>
                  <m:oMath xmlns:m="http://schemas.openxmlformats.org/officeDocument/2006/math">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𝑠</m:t>
                        </m:r>
                      </m:e>
                      <m:sub>
                        <m:r>
                          <a:rPr lang="en-US" b="0" i="1" smtClean="0">
                            <a:latin typeface="Cambria Math" panose="02040503050406030204" pitchFamily="18" charset="0"/>
                            <a:sym typeface="Wingdings" panose="05000000000000000000" pitchFamily="2" charset="2"/>
                          </a:rPr>
                          <m:t>0</m:t>
                        </m:r>
                      </m:sub>
                    </m:sSub>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xuất</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thúc</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𝐹</m:t>
                    </m:r>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con </a:t>
                </a:r>
                <a:r>
                  <a:rPr lang="en-US" dirty="0" err="1">
                    <a:sym typeface="Wingdings" panose="05000000000000000000" pitchFamily="2" charset="2"/>
                  </a:rPr>
                  <a:t>của</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𝑆</m:t>
                    </m:r>
                  </m:oMath>
                </a14:m>
                <a:r>
                  <a:rPr lang="en-US" dirty="0">
                    <a:sym typeface="Wingdings" panose="05000000000000000000" pitchFamily="2" charset="2"/>
                  </a:rPr>
                  <a:t>.</a:t>
                </a:r>
              </a:p>
              <a:p>
                <a:pPr>
                  <a:buFont typeface="Wingdings" panose="05000000000000000000" pitchFamily="2" charset="2"/>
                  <a:buChar char="à"/>
                </a:pPr>
                <a:endParaRPr lang="en-US" dirty="0">
                  <a:sym typeface="Wingdings" panose="05000000000000000000" pitchFamily="2" charset="2"/>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40</a:t>
            </a:fld>
            <a:endParaRPr lang="en-US"/>
          </a:p>
        </p:txBody>
      </p:sp>
    </p:spTree>
    <p:extLst>
      <p:ext uri="{BB962C8B-B14F-4D97-AF65-F5344CB8AC3E}">
        <p14:creationId xmlns:p14="http://schemas.microsoft.com/office/powerpoint/2010/main" val="1820598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41</a:t>
            </a:fld>
            <a:endParaRPr lang="en-US"/>
          </a:p>
        </p:txBody>
      </p:sp>
      <p:pic>
        <p:nvPicPr>
          <p:cNvPr id="5" name="Picture 4"/>
          <p:cNvPicPr>
            <a:picLocks noChangeAspect="1"/>
          </p:cNvPicPr>
          <p:nvPr/>
        </p:nvPicPr>
        <p:blipFill>
          <a:blip r:embed="rId2"/>
          <a:stretch>
            <a:fillRect/>
          </a:stretch>
        </p:blipFill>
        <p:spPr>
          <a:xfrm>
            <a:off x="838200" y="521153"/>
            <a:ext cx="10649876" cy="5848260"/>
          </a:xfrm>
          <a:prstGeom prst="rect">
            <a:avLst/>
          </a:prstGeom>
        </p:spPr>
      </p:pic>
    </p:spTree>
    <p:extLst>
      <p:ext uri="{BB962C8B-B14F-4D97-AF65-F5344CB8AC3E}">
        <p14:creationId xmlns:p14="http://schemas.microsoft.com/office/powerpoint/2010/main" val="3402010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023"/>
          </a:xfrm>
        </p:spPr>
        <p:txBody>
          <a:bodyPr>
            <a:normAutofit fontScale="90000"/>
          </a:bodyPr>
          <a:lstStyle/>
          <a:p>
            <a:r>
              <a:rPr lang="en-US" dirty="0" err="1"/>
              <a:t>Một</a:t>
            </a:r>
            <a:r>
              <a:rPr lang="en-US" dirty="0"/>
              <a:t> </a:t>
            </a:r>
            <a:r>
              <a:rPr lang="en-US" dirty="0" err="1"/>
              <a:t>số</a:t>
            </a:r>
            <a:r>
              <a:rPr lang="en-US" dirty="0"/>
              <a:t> </a:t>
            </a:r>
            <a:r>
              <a:rPr lang="en-US" dirty="0" err="1"/>
              <a:t>định</a:t>
            </a:r>
            <a:r>
              <a:rPr lang="en-US" dirty="0"/>
              <a:t> </a:t>
            </a:r>
            <a:r>
              <a:rPr lang="en-US" dirty="0" err="1"/>
              <a:t>nghĩa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137" y="966651"/>
                <a:ext cx="11351623" cy="5210312"/>
              </a:xfrm>
            </p:spPr>
            <p:txBody>
              <a:bodyPr/>
              <a:lstStyle/>
              <a:p>
                <a:r>
                  <a:rPr lang="en-US" dirty="0"/>
                  <a:t>Cho A, B </a:t>
                </a:r>
                <a:r>
                  <a:rPr lang="en-US" dirty="0" err="1"/>
                  <a:t>là</a:t>
                </a:r>
                <a:r>
                  <a:rPr lang="en-US" dirty="0"/>
                  <a:t> </a:t>
                </a:r>
                <a:r>
                  <a:rPr lang="en-US" dirty="0" err="1"/>
                  <a:t>hai</a:t>
                </a:r>
                <a:r>
                  <a:rPr lang="en-US" dirty="0"/>
                  <a:t> </a:t>
                </a:r>
                <a:r>
                  <a:rPr lang="en-US" dirty="0" err="1"/>
                  <a:t>tập</a:t>
                </a:r>
                <a:r>
                  <a:rPr lang="en-US" dirty="0"/>
                  <a:t> con </a:t>
                </a:r>
                <a:r>
                  <a:rPr lang="en-US" dirty="0" err="1"/>
                  <a:t>của</a:t>
                </a:r>
                <a:r>
                  <a:rPr lang="en-US" dirty="0"/>
                  <a:t> V</a:t>
                </a:r>
                <a:r>
                  <a:rPr lang="en-US" baseline="30000" dirty="0"/>
                  <a:t>*</a:t>
                </a:r>
                <a:r>
                  <a:rPr lang="en-US" dirty="0"/>
                  <a:t> (V </a:t>
                </a:r>
                <a:r>
                  <a:rPr lang="en-US" dirty="0" err="1"/>
                  <a:t>là</a:t>
                </a:r>
                <a:r>
                  <a:rPr lang="en-US" dirty="0"/>
                  <a:t> </a:t>
                </a:r>
                <a:r>
                  <a:rPr lang="en-US" dirty="0" err="1"/>
                  <a:t>tập</a:t>
                </a:r>
                <a:r>
                  <a:rPr lang="en-US" dirty="0"/>
                  <a:t> </a:t>
                </a:r>
                <a:r>
                  <a:rPr lang="en-US" dirty="0" err="1"/>
                  <a:t>từ</a:t>
                </a:r>
                <a:r>
                  <a:rPr lang="en-US" dirty="0"/>
                  <a:t> </a:t>
                </a:r>
                <a:r>
                  <a:rPr lang="en-US" dirty="0" err="1"/>
                  <a:t>vựng</a:t>
                </a:r>
                <a:r>
                  <a:rPr lang="en-US" dirty="0"/>
                  <a:t>). </a:t>
                </a:r>
                <a:r>
                  <a:rPr lang="en-US" dirty="0" err="1"/>
                  <a:t>Phép</a:t>
                </a:r>
                <a:r>
                  <a:rPr lang="en-US" dirty="0"/>
                  <a:t> </a:t>
                </a:r>
                <a:r>
                  <a:rPr lang="en-US" dirty="0" err="1"/>
                  <a:t>ghép</a:t>
                </a:r>
                <a:r>
                  <a:rPr lang="en-US" dirty="0"/>
                  <a:t> </a:t>
                </a:r>
                <a:r>
                  <a:rPr lang="en-US" dirty="0" err="1"/>
                  <a:t>của</a:t>
                </a:r>
                <a:r>
                  <a:rPr lang="en-US" dirty="0"/>
                  <a:t> A, B </a:t>
                </a:r>
                <a:r>
                  <a:rPr lang="en-US" dirty="0" err="1"/>
                  <a:t>được</a:t>
                </a:r>
                <a:r>
                  <a:rPr lang="en-US" dirty="0"/>
                  <a:t> </a:t>
                </a:r>
                <a:r>
                  <a:rPr lang="en-US" dirty="0" err="1"/>
                  <a:t>ký</a:t>
                </a:r>
                <a:r>
                  <a:rPr lang="en-US" dirty="0"/>
                  <a:t> </a:t>
                </a:r>
                <a:r>
                  <a:rPr lang="en-US" dirty="0" err="1"/>
                  <a:t>hiệu</a:t>
                </a:r>
                <a:r>
                  <a:rPr lang="en-US" dirty="0"/>
                  <a:t> AB </a:t>
                </a:r>
                <a:r>
                  <a:rPr lang="en-US" dirty="0" err="1"/>
                  <a:t>là</a:t>
                </a:r>
                <a:r>
                  <a:rPr lang="en-US" dirty="0"/>
                  <a:t> </a:t>
                </a: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có</a:t>
                </a:r>
                <a:r>
                  <a:rPr lang="en-US" dirty="0"/>
                  <a:t> </a:t>
                </a:r>
                <a:r>
                  <a:rPr lang="en-US" dirty="0" err="1"/>
                  <a:t>dạng</a:t>
                </a:r>
                <a:r>
                  <a:rPr lang="en-US" dirty="0"/>
                  <a:t> </a:t>
                </a:r>
                <a:r>
                  <a:rPr lang="en-US" dirty="0" err="1"/>
                  <a:t>xy</a:t>
                </a:r>
                <a:r>
                  <a:rPr lang="en-US" dirty="0"/>
                  <a:t> </a:t>
                </a:r>
                <a:r>
                  <a:rPr lang="en-US" dirty="0" err="1"/>
                  <a:t>trong</a:t>
                </a:r>
                <a:r>
                  <a:rPr lang="en-US" dirty="0"/>
                  <a:t> </a:t>
                </a:r>
                <a:r>
                  <a:rPr lang="en-US" dirty="0" err="1"/>
                  <a:t>đó</a:t>
                </a:r>
                <a:r>
                  <a:rPr lang="en-US" dirty="0"/>
                  <a:t> x </a:t>
                </a:r>
                <a:r>
                  <a:rPr lang="en-US" dirty="0" err="1"/>
                  <a:t>thuộc</a:t>
                </a:r>
                <a:r>
                  <a:rPr lang="en-US" dirty="0"/>
                  <a:t> A, y </a:t>
                </a:r>
                <a:r>
                  <a:rPr lang="en-US" dirty="0" err="1"/>
                  <a:t>thuộc</a:t>
                </a:r>
                <a:r>
                  <a:rPr lang="en-US" dirty="0"/>
                  <a:t> B.</a:t>
                </a:r>
              </a:p>
              <a:p>
                <a:pPr marL="0" indent="0">
                  <a:buNone/>
                </a:pPr>
                <a:r>
                  <a:rPr lang="en-US" dirty="0"/>
                  <a:t>   	</a:t>
                </a:r>
                <a:r>
                  <a:rPr lang="en-US" dirty="0" err="1"/>
                  <a:t>Ví</a:t>
                </a:r>
                <a:r>
                  <a:rPr lang="en-US" dirty="0"/>
                  <a:t> </a:t>
                </a:r>
                <a:r>
                  <a:rPr lang="en-US" dirty="0" err="1"/>
                  <a:t>dụ</a:t>
                </a:r>
                <a:r>
                  <a:rPr lang="en-US" dirty="0"/>
                  <a:t>, A={0,11}, B={1,10,110}  </a:t>
                </a:r>
                <a:r>
                  <a:rPr lang="en-US" dirty="0" err="1"/>
                  <a:t>thì</a:t>
                </a:r>
                <a:r>
                  <a:rPr lang="en-US" dirty="0"/>
                  <a:t> AB={01, 010, 0110, 111, 1110, 11110}</a:t>
                </a:r>
              </a:p>
              <a:p>
                <a:pPr marL="0" indent="0">
                  <a:buNone/>
                </a:pPr>
                <a:r>
                  <a:rPr lang="en-US" dirty="0"/>
                  <a:t>	BA = ?</a:t>
                </a:r>
              </a:p>
              <a:p>
                <a:r>
                  <a:rPr lang="en-US" dirty="0"/>
                  <a:t>A</a:t>
                </a:r>
                <a:r>
                  <a:rPr lang="en-US" baseline="30000" dirty="0"/>
                  <a:t>n</a:t>
                </a:r>
                <a:r>
                  <a:rPr lang="en-US" dirty="0"/>
                  <a:t> = A</a:t>
                </a:r>
                <a:r>
                  <a:rPr lang="en-US" baseline="30000" dirty="0"/>
                  <a:t>n-1</a:t>
                </a:r>
                <a:r>
                  <a:rPr lang="en-US" dirty="0"/>
                  <a:t> A (</a:t>
                </a:r>
                <a:r>
                  <a:rPr lang="en-US" dirty="0" err="1"/>
                  <a:t>chú</a:t>
                </a:r>
                <a:r>
                  <a:rPr lang="en-US" dirty="0"/>
                  <a:t> ý A</a:t>
                </a:r>
                <a:r>
                  <a:rPr lang="en-US" baseline="30000" dirty="0"/>
                  <a:t>0</a:t>
                </a:r>
                <a:r>
                  <a:rPr lang="en-US" dirty="0"/>
                  <a:t> = </a:t>
                </a:r>
                <a:r>
                  <a:rPr lang="en-US" dirty="0">
                    <a:sym typeface="Symbol" panose="05050102010706020507" pitchFamily="18" charset="2"/>
                  </a:rPr>
                  <a:t>)</a:t>
                </a:r>
              </a:p>
              <a:p>
                <a:pPr marL="0" indent="0">
                  <a:buNone/>
                </a:pPr>
                <a:r>
                  <a:rPr lang="en-US" dirty="0">
                    <a:sym typeface="Symbol" panose="05050102010706020507" pitchFamily="18" charset="2"/>
                  </a:rPr>
                  <a:t>	A={1,00} </a:t>
                </a:r>
                <a:r>
                  <a:rPr lang="en-US" dirty="0" err="1">
                    <a:sym typeface="Symbol" panose="05050102010706020507" pitchFamily="18" charset="2"/>
                  </a:rPr>
                  <a:t>thì</a:t>
                </a:r>
                <a:r>
                  <a:rPr lang="en-US" dirty="0">
                    <a:sym typeface="Symbol" panose="05050102010706020507" pitchFamily="18" charset="2"/>
                  </a:rPr>
                  <a:t> A</a:t>
                </a:r>
                <a:r>
                  <a:rPr lang="en-US" baseline="30000" dirty="0">
                    <a:sym typeface="Symbol" panose="05050102010706020507" pitchFamily="18" charset="2"/>
                  </a:rPr>
                  <a:t>2</a:t>
                </a:r>
                <a:r>
                  <a:rPr lang="en-US" dirty="0">
                    <a:sym typeface="Symbol" panose="05050102010706020507" pitchFamily="18" charset="2"/>
                  </a:rPr>
                  <a:t> = {11, 100,  001, 0000}</a:t>
                </a:r>
              </a:p>
              <a:p>
                <a:pPr marL="0" indent="0">
                  <a:buNone/>
                </a:pPr>
                <a:r>
                  <a:rPr lang="en-US" dirty="0">
                    <a:sym typeface="Symbol" panose="05050102010706020507" pitchFamily="18" charset="2"/>
                  </a:rPr>
                  <a:t>	A</a:t>
                </a:r>
                <a:r>
                  <a:rPr lang="en-US" baseline="30000" dirty="0">
                    <a:sym typeface="Symbol" panose="05050102010706020507" pitchFamily="18" charset="2"/>
                  </a:rPr>
                  <a:t>3 </a:t>
                </a:r>
                <a:r>
                  <a:rPr lang="en-US" baseline="-25000" dirty="0">
                    <a:sym typeface="Symbol" panose="05050102010706020507" pitchFamily="18" charset="2"/>
                  </a:rPr>
                  <a:t> </a:t>
                </a:r>
                <a:r>
                  <a:rPr lang="en-US" dirty="0">
                    <a:sym typeface="Symbol" panose="05050102010706020507" pitchFamily="18" charset="2"/>
                  </a:rPr>
                  <a:t> = {111, 1100, 1001, 10000, 0011, 00100, 00001, 000000}</a:t>
                </a:r>
              </a:p>
              <a:p>
                <a:r>
                  <a:rPr lang="en-US" dirty="0">
                    <a:sym typeface="Symbol" panose="05050102010706020507" pitchFamily="18" charset="2"/>
                  </a:rPr>
                  <a:t>Cho A </a:t>
                </a:r>
                <a:r>
                  <a:rPr lang="en-US" dirty="0" err="1">
                    <a:sym typeface="Symbol" panose="05050102010706020507" pitchFamily="18" charset="2"/>
                  </a:rPr>
                  <a:t>là</a:t>
                </a:r>
                <a:r>
                  <a:rPr lang="en-US" dirty="0">
                    <a:sym typeface="Symbol" panose="05050102010706020507" pitchFamily="18" charset="2"/>
                  </a:rPr>
                  <a:t> </a:t>
                </a:r>
                <a:r>
                  <a:rPr lang="en-US" dirty="0" err="1">
                    <a:sym typeface="Symbol" panose="05050102010706020507" pitchFamily="18" charset="2"/>
                  </a:rPr>
                  <a:t>một</a:t>
                </a:r>
                <a:r>
                  <a:rPr lang="en-US" dirty="0">
                    <a:sym typeface="Symbol" panose="05050102010706020507" pitchFamily="18" charset="2"/>
                  </a:rPr>
                  <a:t> </a:t>
                </a:r>
                <a:r>
                  <a:rPr lang="en-US" dirty="0" err="1">
                    <a:sym typeface="Symbol" panose="05050102010706020507" pitchFamily="18" charset="2"/>
                  </a:rPr>
                  <a:t>tập</a:t>
                </a:r>
                <a:r>
                  <a:rPr lang="en-US" dirty="0">
                    <a:sym typeface="Symbol" panose="05050102010706020507" pitchFamily="18" charset="2"/>
                  </a:rPr>
                  <a:t> con </a:t>
                </a:r>
                <a:r>
                  <a:rPr lang="en-US" dirty="0" err="1">
                    <a:sym typeface="Symbol" panose="05050102010706020507" pitchFamily="18" charset="2"/>
                  </a:rPr>
                  <a:t>của</a:t>
                </a:r>
                <a:r>
                  <a:rPr lang="en-US" dirty="0">
                    <a:sym typeface="Symbol" panose="05050102010706020507" pitchFamily="18" charset="2"/>
                  </a:rPr>
                  <a:t> V</a:t>
                </a:r>
                <a:r>
                  <a:rPr lang="en-US" baseline="30000" dirty="0">
                    <a:sym typeface="Symbol" panose="05050102010706020507" pitchFamily="18" charset="2"/>
                  </a:rPr>
                  <a:t>*</a:t>
                </a:r>
                <a:r>
                  <a:rPr lang="en-US" baseline="-25000" dirty="0">
                    <a:sym typeface="Symbol" panose="05050102010706020507" pitchFamily="18" charset="2"/>
                  </a:rPr>
                  <a:t> </a:t>
                </a:r>
                <a:r>
                  <a:rPr lang="en-US" dirty="0">
                    <a:sym typeface="Symbol" panose="05050102010706020507" pitchFamily="18" charset="2"/>
                  </a:rPr>
                  <a:t> . </a:t>
                </a:r>
                <a:r>
                  <a:rPr lang="en-US" dirty="0" err="1">
                    <a:sym typeface="Symbol" panose="05050102010706020507" pitchFamily="18" charset="2"/>
                  </a:rPr>
                  <a:t>Khi</a:t>
                </a:r>
                <a:r>
                  <a:rPr lang="en-US" dirty="0">
                    <a:sym typeface="Symbol" panose="05050102010706020507" pitchFamily="18" charset="2"/>
                  </a:rPr>
                  <a:t> </a:t>
                </a:r>
                <a:r>
                  <a:rPr lang="en-US" dirty="0" err="1">
                    <a:sym typeface="Symbol" panose="05050102010706020507" pitchFamily="18" charset="2"/>
                  </a:rPr>
                  <a:t>đó</a:t>
                </a:r>
                <a:r>
                  <a:rPr lang="en-US" dirty="0">
                    <a:sym typeface="Symbol" panose="05050102010706020507" pitchFamily="18" charset="2"/>
                  </a:rPr>
                  <a:t> </a:t>
                </a:r>
                <a:r>
                  <a:rPr lang="en-US" dirty="0" err="1">
                    <a:sym typeface="Symbol" panose="05050102010706020507" pitchFamily="18" charset="2"/>
                  </a:rPr>
                  <a:t>bao</a:t>
                </a:r>
                <a:r>
                  <a:rPr lang="en-US" dirty="0">
                    <a:sym typeface="Symbol" panose="05050102010706020507" pitchFamily="18" charset="2"/>
                  </a:rPr>
                  <a:t> </a:t>
                </a:r>
                <a:r>
                  <a:rPr lang="en-US" dirty="0" err="1">
                    <a:sym typeface="Symbol" panose="05050102010706020507" pitchFamily="18" charset="2"/>
                  </a:rPr>
                  <a:t>đóng</a:t>
                </a:r>
                <a:r>
                  <a:rPr lang="en-US" dirty="0">
                    <a:sym typeface="Symbol" panose="05050102010706020507" pitchFamily="18" charset="2"/>
                  </a:rPr>
                  <a:t> </a:t>
                </a:r>
                <a:r>
                  <a:rPr lang="en-US" dirty="0" err="1">
                    <a:sym typeface="Symbol" panose="05050102010706020507" pitchFamily="18" charset="2"/>
                  </a:rPr>
                  <a:t>Kleen</a:t>
                </a:r>
                <a:r>
                  <a:rPr lang="en-US" dirty="0">
                    <a:sym typeface="Symbol" panose="05050102010706020507" pitchFamily="18" charset="2"/>
                  </a:rPr>
                  <a:t> </a:t>
                </a:r>
                <a:r>
                  <a:rPr lang="en-US" dirty="0" err="1">
                    <a:sym typeface="Symbol" panose="05050102010706020507" pitchFamily="18" charset="2"/>
                  </a:rPr>
                  <a:t>của</a:t>
                </a:r>
                <a:r>
                  <a:rPr lang="en-US" dirty="0">
                    <a:sym typeface="Symbol" panose="05050102010706020507" pitchFamily="18" charset="2"/>
                  </a:rPr>
                  <a:t> A </a:t>
                </a:r>
                <a:r>
                  <a:rPr lang="en-US" dirty="0" err="1">
                    <a:sym typeface="Symbol" panose="05050102010706020507" pitchFamily="18" charset="2"/>
                  </a:rPr>
                  <a:t>được</a:t>
                </a:r>
                <a:r>
                  <a:rPr lang="en-US" dirty="0">
                    <a:sym typeface="Symbol" panose="05050102010706020507" pitchFamily="18" charset="2"/>
                  </a:rPr>
                  <a:t> </a:t>
                </a:r>
                <a:r>
                  <a:rPr lang="en-US" dirty="0" err="1">
                    <a:sym typeface="Symbol" panose="05050102010706020507" pitchFamily="18" charset="2"/>
                  </a:rPr>
                  <a:t>ký</a:t>
                </a:r>
                <a:r>
                  <a:rPr lang="en-US" dirty="0">
                    <a:sym typeface="Symbol" panose="05050102010706020507" pitchFamily="18" charset="2"/>
                  </a:rPr>
                  <a:t> </a:t>
                </a:r>
                <a:r>
                  <a:rPr lang="en-US" dirty="0" err="1">
                    <a:sym typeface="Symbol" panose="05050102010706020507" pitchFamily="18" charset="2"/>
                  </a:rPr>
                  <a:t>hiệu</a:t>
                </a:r>
                <a:r>
                  <a:rPr lang="en-US" dirty="0">
                    <a:sym typeface="Symbol" panose="05050102010706020507" pitchFamily="18" charset="2"/>
                  </a:rPr>
                  <a:t> </a:t>
                </a:r>
                <a:r>
                  <a:rPr lang="en-US" dirty="0" err="1">
                    <a:sym typeface="Symbol" panose="05050102010706020507" pitchFamily="18" charset="2"/>
                  </a:rPr>
                  <a:t>là</a:t>
                </a:r>
                <a:r>
                  <a:rPr lang="en-US" dirty="0">
                    <a:sym typeface="Symbol" panose="05050102010706020507" pitchFamily="18" charset="2"/>
                  </a:rPr>
                  <a:t> A</a:t>
                </a:r>
                <a:r>
                  <a:rPr lang="en-US" baseline="30000" dirty="0">
                    <a:sym typeface="Symbol" panose="05050102010706020507" pitchFamily="18" charset="2"/>
                  </a:rPr>
                  <a:t>*</a:t>
                </a:r>
                <a:r>
                  <a:rPr lang="en-US" baseline="-25000" dirty="0">
                    <a:sym typeface="Symbol" panose="05050102010706020507" pitchFamily="18" charset="2"/>
                  </a:rPr>
                  <a:t> </a:t>
                </a:r>
                <a:r>
                  <a:rPr lang="en-US" dirty="0">
                    <a:sym typeface="Symbol" panose="05050102010706020507" pitchFamily="18" charset="2"/>
                  </a:rPr>
                  <a:t> </a:t>
                </a:r>
                <a:r>
                  <a:rPr lang="en-US" dirty="0" err="1">
                    <a:sym typeface="Symbol" panose="05050102010706020507" pitchFamily="18" charset="2"/>
                  </a:rPr>
                  <a:t>là</a:t>
                </a:r>
                <a:r>
                  <a:rPr lang="en-US" dirty="0">
                    <a:sym typeface="Symbol" panose="05050102010706020507" pitchFamily="18" charset="2"/>
                  </a:rPr>
                  <a:t> </a:t>
                </a:r>
                <a:r>
                  <a:rPr lang="en-US" dirty="0" err="1">
                    <a:sym typeface="Symbol" panose="05050102010706020507" pitchFamily="18" charset="2"/>
                  </a:rPr>
                  <a:t>tập</a:t>
                </a:r>
                <a:r>
                  <a:rPr lang="en-US" dirty="0">
                    <a:sym typeface="Symbol" panose="05050102010706020507" pitchFamily="18" charset="2"/>
                  </a:rPr>
                  <a:t> </a:t>
                </a:r>
                <a:r>
                  <a:rPr lang="en-US" dirty="0" err="1">
                    <a:sym typeface="Symbol" panose="05050102010706020507" pitchFamily="18" charset="2"/>
                  </a:rPr>
                  <a:t>gồm</a:t>
                </a:r>
                <a:r>
                  <a:rPr lang="en-US" dirty="0">
                    <a:sym typeface="Symbol" panose="05050102010706020507" pitchFamily="18" charset="2"/>
                  </a:rPr>
                  <a:t> </a:t>
                </a:r>
                <a:r>
                  <a:rPr lang="en-US" dirty="0" err="1">
                    <a:sym typeface="Symbol" panose="05050102010706020507" pitchFamily="18" charset="2"/>
                  </a:rPr>
                  <a:t>các</a:t>
                </a:r>
                <a:r>
                  <a:rPr lang="en-US" dirty="0">
                    <a:sym typeface="Symbol" panose="05050102010706020507" pitchFamily="18" charset="2"/>
                  </a:rPr>
                  <a:t> </a:t>
                </a:r>
                <a:r>
                  <a:rPr lang="en-US" dirty="0" err="1">
                    <a:sym typeface="Symbol" panose="05050102010706020507" pitchFamily="18" charset="2"/>
                  </a:rPr>
                  <a:t>xâu</a:t>
                </a:r>
                <a:r>
                  <a:rPr lang="en-US" dirty="0">
                    <a:sym typeface="Symbol" panose="05050102010706020507" pitchFamily="18" charset="2"/>
                  </a:rPr>
                  <a:t> </a:t>
                </a:r>
                <a:r>
                  <a:rPr lang="en-US" dirty="0" err="1">
                    <a:sym typeface="Symbol" panose="05050102010706020507" pitchFamily="18" charset="2"/>
                  </a:rPr>
                  <a:t>được</a:t>
                </a:r>
                <a:r>
                  <a:rPr lang="en-US" dirty="0">
                    <a:sym typeface="Symbol" panose="05050102010706020507" pitchFamily="18" charset="2"/>
                  </a:rPr>
                  <a:t> </a:t>
                </a:r>
                <a:r>
                  <a:rPr lang="en-US" dirty="0" err="1">
                    <a:sym typeface="Symbol" panose="05050102010706020507" pitchFamily="18" charset="2"/>
                  </a:rPr>
                  <a:t>tạo</a:t>
                </a:r>
                <a:r>
                  <a:rPr lang="en-US" dirty="0">
                    <a:sym typeface="Symbol" panose="05050102010706020507" pitchFamily="18" charset="2"/>
                  </a:rPr>
                  <a:t> </a:t>
                </a:r>
                <a:r>
                  <a:rPr lang="en-US" dirty="0" err="1">
                    <a:sym typeface="Symbol" panose="05050102010706020507" pitchFamily="18" charset="2"/>
                  </a:rPr>
                  <a:t>bởi</a:t>
                </a:r>
                <a:r>
                  <a:rPr lang="en-US" dirty="0">
                    <a:sym typeface="Symbol" panose="05050102010706020507" pitchFamily="18" charset="2"/>
                  </a:rPr>
                  <a:t> </a:t>
                </a:r>
                <a:r>
                  <a:rPr lang="en-US" dirty="0" err="1">
                    <a:sym typeface="Symbol" panose="05050102010706020507" pitchFamily="18" charset="2"/>
                  </a:rPr>
                  <a:t>cách</a:t>
                </a:r>
                <a:r>
                  <a:rPr lang="en-US" dirty="0">
                    <a:sym typeface="Symbol" panose="05050102010706020507" pitchFamily="18" charset="2"/>
                  </a:rPr>
                  <a:t> </a:t>
                </a:r>
                <a:r>
                  <a:rPr lang="en-US" dirty="0" err="1">
                    <a:sym typeface="Symbol" panose="05050102010706020507" pitchFamily="18" charset="2"/>
                  </a:rPr>
                  <a:t>ghép</a:t>
                </a:r>
                <a:r>
                  <a:rPr lang="en-US" dirty="0">
                    <a:sym typeface="Symbol" panose="05050102010706020507" pitchFamily="18" charset="2"/>
                  </a:rPr>
                  <a:t> </a:t>
                </a:r>
                <a:r>
                  <a:rPr lang="en-US" dirty="0" err="1">
                    <a:sym typeface="Symbol" panose="05050102010706020507" pitchFamily="18" charset="2"/>
                  </a:rPr>
                  <a:t>một</a:t>
                </a:r>
                <a:r>
                  <a:rPr lang="en-US" dirty="0">
                    <a:sym typeface="Symbol" panose="05050102010706020507" pitchFamily="18" charset="2"/>
                  </a:rPr>
                  <a:t> </a:t>
                </a:r>
                <a:r>
                  <a:rPr lang="en-US" dirty="0" err="1">
                    <a:sym typeface="Symbol" panose="05050102010706020507" pitchFamily="18" charset="2"/>
                  </a:rPr>
                  <a:t>số</a:t>
                </a:r>
                <a:r>
                  <a:rPr lang="en-US" dirty="0">
                    <a:sym typeface="Symbol" panose="05050102010706020507" pitchFamily="18" charset="2"/>
                  </a:rPr>
                  <a:t> </a:t>
                </a:r>
                <a:r>
                  <a:rPr lang="en-US" dirty="0" err="1">
                    <a:sym typeface="Symbol" panose="05050102010706020507" pitchFamily="18" charset="2"/>
                  </a:rPr>
                  <a:t>tùy</a:t>
                </a:r>
                <a:r>
                  <a:rPr lang="en-US" dirty="0">
                    <a:sym typeface="Symbol" panose="05050102010706020507" pitchFamily="18" charset="2"/>
                  </a:rPr>
                  <a:t> ý </a:t>
                </a:r>
                <a:r>
                  <a:rPr lang="en-US" dirty="0" err="1">
                    <a:sym typeface="Symbol" panose="05050102010706020507" pitchFamily="18" charset="2"/>
                  </a:rPr>
                  <a:t>các</a:t>
                </a:r>
                <a:r>
                  <a:rPr lang="en-US" dirty="0">
                    <a:sym typeface="Symbol" panose="05050102010706020507" pitchFamily="18" charset="2"/>
                  </a:rPr>
                  <a:t> </a:t>
                </a:r>
                <a:r>
                  <a:rPr lang="en-US" dirty="0" err="1">
                    <a:sym typeface="Symbol" panose="05050102010706020507" pitchFamily="18" charset="2"/>
                  </a:rPr>
                  <a:t>xâu</a:t>
                </a:r>
                <a:r>
                  <a:rPr lang="en-US" dirty="0">
                    <a:sym typeface="Symbol" panose="05050102010706020507" pitchFamily="18" charset="2"/>
                  </a:rPr>
                  <a:t> </a:t>
                </a:r>
                <a:r>
                  <a:rPr lang="en-US" dirty="0" err="1">
                    <a:sym typeface="Symbol" panose="05050102010706020507" pitchFamily="18" charset="2"/>
                  </a:rPr>
                  <a:t>thuộc</a:t>
                </a:r>
                <a:r>
                  <a:rPr lang="en-US" dirty="0">
                    <a:sym typeface="Symbol" panose="05050102010706020507" pitchFamily="18" charset="2"/>
                  </a:rPr>
                  <a:t> A. A</a:t>
                </a:r>
                <a:r>
                  <a:rPr lang="en-US" baseline="30000" dirty="0">
                    <a:sym typeface="Symbol" panose="05050102010706020507" pitchFamily="18" charset="2"/>
                  </a:rPr>
                  <a:t>*</a:t>
                </a:r>
                <a:r>
                  <a:rPr lang="en-US" dirty="0">
                    <a:sym typeface="Symbol" panose="05050102010706020507" pitchFamily="18" charset="2"/>
                  </a:rPr>
                  <a:t> </a:t>
                </a:r>
                <a14:m>
                  <m:oMath xmlns:m="http://schemas.openxmlformats.org/officeDocument/2006/math">
                    <m:r>
                      <a:rPr lang="en-US" b="0" i="1" smtClean="0">
                        <a:latin typeface="Cambria Math" panose="02040503050406030204" pitchFamily="18" charset="0"/>
                        <a:sym typeface="Symbol" panose="05050102010706020507" pitchFamily="18" charset="2"/>
                      </a:rPr>
                      <m:t>= </m:t>
                    </m:r>
                    <m:nary>
                      <m:naryPr>
                        <m:chr m:val="⋃"/>
                        <m:limLoc m:val="subSup"/>
                        <m:ctrlPr>
                          <a:rPr lang="en-US" b="0" i="1" smtClean="0">
                            <a:latin typeface="Cambria Math" panose="02040503050406030204" pitchFamily="18" charset="0"/>
                            <a:sym typeface="Symbol" panose="05050102010706020507" pitchFamily="18" charset="2"/>
                          </a:rPr>
                        </m:ctrlPr>
                      </m:naryPr>
                      <m:sub>
                        <m:r>
                          <m:rPr>
                            <m:brk m:alnAt="25"/>
                          </m:rPr>
                          <a:rPr lang="en-US" b="0" i="1" smtClean="0">
                            <a:latin typeface="Cambria Math" panose="02040503050406030204" pitchFamily="18" charset="0"/>
                            <a:sym typeface="Symbol" panose="05050102010706020507" pitchFamily="18" charset="2"/>
                          </a:rPr>
                          <m:t>𝑘</m:t>
                        </m:r>
                        <m:r>
                          <a:rPr lang="en-US" b="0" i="1" smtClean="0">
                            <a:latin typeface="Cambria Math" panose="02040503050406030204" pitchFamily="18" charset="0"/>
                            <a:sym typeface="Symbol" panose="05050102010706020507" pitchFamily="18" charset="2"/>
                          </a:rPr>
                          <m:t>=0</m:t>
                        </m:r>
                      </m:sub>
                      <m:sup>
                        <m:r>
                          <a:rPr lang="en-US" b="0" i="1" smtClean="0">
                            <a:latin typeface="Cambria Math" panose="02040503050406030204" pitchFamily="18" charset="0"/>
                            <a:ea typeface="Cambria Math" panose="02040503050406030204" pitchFamily="18" charset="0"/>
                            <a:sym typeface="Symbol" panose="05050102010706020507" pitchFamily="18" charset="2"/>
                          </a:rPr>
                          <m:t>∞</m:t>
                        </m:r>
                      </m:sup>
                      <m:e>
                        <m:sSup>
                          <m:sSupPr>
                            <m:ctrlPr>
                              <a:rPr lang="en-US" b="0" i="1" smtClean="0">
                                <a:latin typeface="Cambria Math" panose="02040503050406030204" pitchFamily="18" charset="0"/>
                                <a:sym typeface="Symbol" panose="05050102010706020507" pitchFamily="18" charset="2"/>
                              </a:rPr>
                            </m:ctrlPr>
                          </m:sSupPr>
                          <m:e>
                            <m:r>
                              <a:rPr lang="en-US" b="0" i="1" smtClean="0">
                                <a:latin typeface="Cambria Math" panose="02040503050406030204" pitchFamily="18" charset="0"/>
                                <a:sym typeface="Symbol" panose="05050102010706020507" pitchFamily="18" charset="2"/>
                              </a:rPr>
                              <m:t>𝐴</m:t>
                            </m:r>
                          </m:e>
                          <m:sup>
                            <m:r>
                              <a:rPr lang="en-US" b="0" i="1" smtClean="0">
                                <a:latin typeface="Cambria Math" panose="02040503050406030204" pitchFamily="18" charset="0"/>
                                <a:sym typeface="Symbol" panose="05050102010706020507" pitchFamily="18" charset="2"/>
                              </a:rPr>
                              <m:t>𝑘</m:t>
                            </m:r>
                          </m:sup>
                        </m:sSup>
                      </m:e>
                    </m:nary>
                  </m:oMath>
                </a14:m>
                <a:r>
                  <a:rPr lang="en-US" dirty="0"/>
                  <a:t>. </a:t>
                </a:r>
                <a:r>
                  <a:rPr lang="en-US" dirty="0" err="1"/>
                  <a:t>Ví</a:t>
                </a:r>
                <a:r>
                  <a:rPr lang="en-US" dirty="0"/>
                  <a:t> </a:t>
                </a:r>
                <a:r>
                  <a:rPr lang="en-US" dirty="0" err="1"/>
                  <a:t>dụ</a:t>
                </a:r>
                <a:r>
                  <a:rPr lang="en-US" dirty="0"/>
                  <a:t>, A={0} </a:t>
                </a:r>
                <a:r>
                  <a:rPr lang="en-US" dirty="0" err="1"/>
                  <a:t>thì</a:t>
                </a:r>
                <a:r>
                  <a:rPr lang="en-US" dirty="0"/>
                  <a:t> A</a:t>
                </a:r>
                <a:r>
                  <a:rPr lang="en-US" baseline="30000" dirty="0"/>
                  <a:t>*</a:t>
                </a:r>
                <a:r>
                  <a:rPr lang="en-US" dirty="0"/>
                  <a:t> = {0</a:t>
                </a:r>
                <a:r>
                  <a:rPr lang="en-US" baseline="30000" dirty="0"/>
                  <a:t>n</a:t>
                </a:r>
                <a:r>
                  <a:rPr lang="en-US" dirty="0"/>
                  <a:t>} </a:t>
                </a:r>
                <a:r>
                  <a:rPr lang="en-US" dirty="0" err="1"/>
                  <a:t>với</a:t>
                </a:r>
                <a:r>
                  <a:rPr lang="en-US" dirty="0"/>
                  <a:t> n&gt;=0; B={00} </a:t>
                </a:r>
                <a:r>
                  <a:rPr lang="en-US" dirty="0" err="1"/>
                  <a:t>thì</a:t>
                </a:r>
                <a:r>
                  <a:rPr lang="en-US" dirty="0"/>
                  <a:t> B</a:t>
                </a:r>
                <a:r>
                  <a:rPr lang="en-US" baseline="30000" dirty="0"/>
                  <a:t>*</a:t>
                </a:r>
                <a:r>
                  <a:rPr lang="en-US" dirty="0"/>
                  <a:t> = {0</a:t>
                </a:r>
                <a:r>
                  <a:rPr lang="en-US" baseline="30000" dirty="0"/>
                  <a:t>2n</a:t>
                </a:r>
                <a:r>
                  <a:rPr lang="en-US" dirty="0"/>
                  <a:t>} </a:t>
                </a:r>
                <a:r>
                  <a:rPr lang="en-US" dirty="0" err="1"/>
                  <a:t>với</a:t>
                </a:r>
                <a:r>
                  <a:rPr lang="en-US" dirty="0"/>
                  <a:t> n&gt;=0; C = {0,1} </a:t>
                </a:r>
                <a:r>
                  <a:rPr lang="en-US" dirty="0" err="1"/>
                  <a:t>thì</a:t>
                </a:r>
                <a:r>
                  <a:rPr lang="en-US" dirty="0"/>
                  <a:t> A</a:t>
                </a:r>
                <a:r>
                  <a:rPr lang="en-US" baseline="30000" dirty="0"/>
                  <a:t>*</a:t>
                </a:r>
                <a:r>
                  <a:rPr lang="en-US" dirty="0"/>
                  <a:t> </a:t>
                </a:r>
                <a:r>
                  <a:rPr lang="en-US" dirty="0" err="1"/>
                  <a:t>là</a:t>
                </a:r>
                <a:r>
                  <a:rPr lang="en-US" dirty="0"/>
                  <a:t> </a:t>
                </a: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nhị</a:t>
                </a:r>
                <a:r>
                  <a:rPr lang="en-US" dirty="0"/>
                  <a:t> </a:t>
                </a:r>
                <a:r>
                  <a:rPr lang="en-US" dirty="0" err="1"/>
                  <a:t>phân</a:t>
                </a:r>
                <a:r>
                  <a:rPr lang="en-US" dirty="0"/>
                  <a:t>.</a:t>
                </a:r>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137" y="966651"/>
                <a:ext cx="11351623" cy="5210312"/>
              </a:xfrm>
              <a:blipFill>
                <a:blip r:embed="rId2"/>
                <a:stretch>
                  <a:fillRect l="-967" t="-1991" r="-1504" b="-117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42</a:t>
            </a:fld>
            <a:endParaRPr lang="en-US"/>
          </a:p>
        </p:txBody>
      </p:sp>
    </p:spTree>
    <p:extLst>
      <p:ext uri="{BB962C8B-B14F-4D97-AF65-F5344CB8AC3E}">
        <p14:creationId xmlns:p14="http://schemas.microsoft.com/office/powerpoint/2010/main" val="1279706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43</a:t>
            </a:fld>
            <a:endParaRPr lang="en-US"/>
          </a:p>
        </p:txBody>
      </p:sp>
      <p:pic>
        <p:nvPicPr>
          <p:cNvPr id="5" name="Content Placeholder 4"/>
          <p:cNvPicPr>
            <a:picLocks noGrp="1" noChangeAspect="1"/>
          </p:cNvPicPr>
          <p:nvPr>
            <p:ph idx="1"/>
          </p:nvPr>
        </p:nvPicPr>
        <p:blipFill>
          <a:blip r:embed="rId2"/>
          <a:stretch>
            <a:fillRect/>
          </a:stretch>
        </p:blipFill>
        <p:spPr>
          <a:xfrm>
            <a:off x="566633" y="2209505"/>
            <a:ext cx="11325764" cy="2466998"/>
          </a:xfrm>
          <a:prstGeom prst="rect">
            <a:avLst/>
          </a:prstGeom>
        </p:spPr>
      </p:pic>
    </p:spTree>
    <p:extLst>
      <p:ext uri="{BB962C8B-B14F-4D97-AF65-F5344CB8AC3E}">
        <p14:creationId xmlns:p14="http://schemas.microsoft.com/office/powerpoint/2010/main" val="1254331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39634"/>
                <a:ext cx="10515600" cy="5837329"/>
              </a:xfrm>
            </p:spPr>
            <p:txBody>
              <a:bodyPr/>
              <a:lstStyle/>
              <a:p>
                <a:endParaRPr lang="en-US" dirty="0"/>
              </a:p>
              <a:p>
                <a:endParaRPr lang="en-US" dirty="0"/>
              </a:p>
              <a:p>
                <a:r>
                  <a:rPr lang="en-US" dirty="0" err="1"/>
                  <a:t>Giả</a:t>
                </a:r>
                <a:r>
                  <a:rPr lang="en-US" dirty="0"/>
                  <a:t> </a:t>
                </a:r>
                <a:r>
                  <a:rPr lang="en-US" dirty="0" err="1"/>
                  <a:t>sử</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oMath>
                </a14:m>
                <a:r>
                  <a:rPr lang="en-US" dirty="0"/>
                  <a:t> </a:t>
                </a:r>
                <a:r>
                  <a:rPr lang="en-US" dirty="0" err="1"/>
                  <a:t>là</a:t>
                </a:r>
                <a:r>
                  <a:rPr lang="en-US" dirty="0"/>
                  <a:t> </a:t>
                </a:r>
                <a:r>
                  <a:rPr lang="en-US" dirty="0" err="1"/>
                  <a:t>xâu</a:t>
                </a:r>
                <a:r>
                  <a:rPr lang="en-US" dirty="0"/>
                  <a:t> </a:t>
                </a:r>
                <a:r>
                  <a:rPr lang="en-US" dirty="0" err="1"/>
                  <a:t>trong</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r>
                  <a:rPr lang="en-US" dirty="0"/>
                  <a:t>, </a:t>
                </a:r>
                <a:r>
                  <a:rPr lang="en-US" dirty="0" err="1"/>
                  <a:t>khi</a:t>
                </a:r>
                <a:r>
                  <a:rPr lang="en-US" dirty="0"/>
                  <a:t> </a:t>
                </a:r>
                <a:r>
                  <a:rPr lang="en-US" dirty="0" err="1"/>
                  <a:t>đó</a:t>
                </a:r>
                <a:r>
                  <a:rPr lang="en-US" dirty="0"/>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nhận</a:t>
                </a:r>
                <a:r>
                  <a:rPr lang="en-US" dirty="0"/>
                  <a:t> </a:t>
                </a:r>
                <a:r>
                  <a:rPr lang="en-US" dirty="0" err="1"/>
                  <a:t>được</a:t>
                </a:r>
                <a:r>
                  <a:rPr lang="en-US" dirty="0"/>
                  <a:t> </a:t>
                </a:r>
                <a:r>
                  <a:rPr lang="en-US" dirty="0" err="1"/>
                  <a:t>bằng</a:t>
                </a:r>
                <a:r>
                  <a:rPr lang="en-US" dirty="0"/>
                  <a:t> </a:t>
                </a:r>
                <a:r>
                  <a:rPr lang="en-US" dirty="0" err="1"/>
                  <a:t>cách</a:t>
                </a:r>
                <a:r>
                  <a:rPr lang="en-US" dirty="0"/>
                  <a:t> </a:t>
                </a:r>
                <a:r>
                  <a:rPr lang="en-US" dirty="0" err="1"/>
                  <a:t>dùng</a:t>
                </a:r>
                <a:r>
                  <a:rPr lang="en-US" dirty="0"/>
                  <a:t> </a:t>
                </a:r>
                <a:r>
                  <a:rPr lang="en-US" dirty="0" err="1"/>
                  <a:t>tuần</a:t>
                </a:r>
                <a:r>
                  <a:rPr lang="en-US" dirty="0"/>
                  <a:t> </a:t>
                </a:r>
                <a:r>
                  <a:rPr lang="en-US" dirty="0" err="1"/>
                  <a:t>tự</a:t>
                </a:r>
                <a:r>
                  <a:rPr lang="en-US" dirty="0"/>
                  <a:t> </a:t>
                </a:r>
                <a:r>
                  <a:rPr lang="en-US" dirty="0" err="1"/>
                  <a:t>các</a:t>
                </a:r>
                <a:r>
                  <a:rPr lang="en-US" dirty="0"/>
                  <a:t> </a:t>
                </a:r>
                <a:r>
                  <a:rPr lang="en-US" dirty="0" err="1"/>
                  <a:t>ký</a:t>
                </a:r>
                <a:r>
                  <a:rPr lang="en-US" dirty="0"/>
                  <a:t> </a:t>
                </a:r>
                <a:r>
                  <a:rPr lang="en-US" dirty="0" err="1"/>
                  <a:t>hiệu</a:t>
                </a:r>
                <a:r>
                  <a:rPr lang="en-US" dirty="0"/>
                  <a:t> </a:t>
                </a:r>
                <a:r>
                  <a:rPr lang="en-US" dirty="0" err="1"/>
                  <a:t>trong</a:t>
                </a:r>
                <a:r>
                  <a:rPr lang="en-US" dirty="0"/>
                  <a:t> </a:t>
                </a:r>
                <a14:m>
                  <m:oMath xmlns:m="http://schemas.openxmlformats.org/officeDocument/2006/math">
                    <m:r>
                      <a:rPr lang="en-US" b="0" i="1" smtClean="0">
                        <a:latin typeface="Cambria Math" panose="02040503050406030204" pitchFamily="18" charset="0"/>
                      </a:rPr>
                      <m:t>𝑥</m:t>
                    </m:r>
                  </m:oMath>
                </a14:m>
                <a:endParaRPr lang="en-US" b="0" dirty="0"/>
              </a:p>
              <a:p>
                <a:r>
                  <a:rPr lang="en-US" dirty="0">
                    <a:solidFill>
                      <a:srgbClr val="0000FF"/>
                    </a:solidFill>
                  </a:rPr>
                  <a:t>X</a:t>
                </a:r>
                <a:r>
                  <a:rPr lang="en-US" dirty="0" err="1">
                    <a:solidFill>
                      <a:srgbClr val="0000FF"/>
                    </a:solidFill>
                  </a:rPr>
                  <a:t>âu</a:t>
                </a:r>
                <a:r>
                  <a:rPr lang="en-US" dirty="0">
                    <a:solidFill>
                      <a:srgbClr val="0000FF"/>
                    </a:solidFill>
                  </a:rPr>
                  <a:t> </a:t>
                </a:r>
                <a14:m>
                  <m:oMath xmlns:m="http://schemas.openxmlformats.org/officeDocument/2006/math">
                    <m:r>
                      <a:rPr lang="en-US" b="0" i="1" smtClean="0">
                        <a:solidFill>
                          <a:srgbClr val="0000FF"/>
                        </a:solidFill>
                        <a:latin typeface="Cambria Math" panose="02040503050406030204" pitchFamily="18" charset="0"/>
                      </a:rPr>
                      <m:t>𝑥</m:t>
                    </m:r>
                  </m:oMath>
                </a14:m>
                <a:r>
                  <a:rPr lang="en-US" dirty="0">
                    <a:solidFill>
                      <a:srgbClr val="0000FF"/>
                    </a:solidFill>
                  </a:rPr>
                  <a:t> </a:t>
                </a:r>
                <a:r>
                  <a:rPr lang="en-US" dirty="0" err="1">
                    <a:solidFill>
                      <a:srgbClr val="0000FF"/>
                    </a:solidFill>
                  </a:rPr>
                  <a:t>được</a:t>
                </a:r>
                <a:r>
                  <a:rPr lang="en-US" dirty="0">
                    <a:solidFill>
                      <a:srgbClr val="0000FF"/>
                    </a:solidFill>
                  </a:rPr>
                  <a:t> </a:t>
                </a:r>
                <a:r>
                  <a:rPr lang="en-US" dirty="0" err="1">
                    <a:solidFill>
                      <a:srgbClr val="0000FF"/>
                    </a:solidFill>
                  </a:rPr>
                  <a:t>gọi</a:t>
                </a:r>
                <a:r>
                  <a:rPr lang="en-US" dirty="0">
                    <a:solidFill>
                      <a:srgbClr val="0000FF"/>
                    </a:solidFill>
                  </a:rPr>
                  <a:t> </a:t>
                </a:r>
                <a:r>
                  <a:rPr lang="en-US" dirty="0" err="1">
                    <a:solidFill>
                      <a:srgbClr val="0000FF"/>
                    </a:solidFill>
                  </a:rPr>
                  <a:t>là</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nhận</a:t>
                </a:r>
                <a:r>
                  <a:rPr lang="en-US" dirty="0">
                    <a:solidFill>
                      <a:srgbClr val="0000FF"/>
                    </a:solidFill>
                  </a:rPr>
                  <a:t> </a:t>
                </a:r>
                <a:r>
                  <a:rPr lang="en-US" dirty="0" err="1"/>
                  <a:t>được</a:t>
                </a:r>
                <a:r>
                  <a:rPr lang="en-US" dirty="0"/>
                  <a:t> </a:t>
                </a:r>
                <a:r>
                  <a:rPr lang="en-US" dirty="0" err="1"/>
                  <a:t>bởi</a:t>
                </a:r>
                <a:r>
                  <a:rPr lang="en-US" dirty="0"/>
                  <a:t> </a:t>
                </a:r>
                <a:r>
                  <a:rPr lang="en-US" dirty="0" err="1"/>
                  <a:t>máy</a:t>
                </a:r>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a:r>
                <a:r>
                  <a:rPr lang="en-US" dirty="0" err="1"/>
                  <a:t>nếu</a:t>
                </a:r>
                <a:r>
                  <a:rPr lang="en-US" dirty="0"/>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err="1"/>
                  <a:t>là</a:t>
                </a:r>
                <a:r>
                  <a:rPr lang="en-US" dirty="0"/>
                  <a:t> </a:t>
                </a:r>
                <a:r>
                  <a:rPr lang="en-US" dirty="0" err="1"/>
                  <a:t>trạng</a:t>
                </a:r>
                <a:r>
                  <a:rPr lang="en-US" dirty="0"/>
                  <a:t> </a:t>
                </a:r>
                <a:r>
                  <a:rPr lang="en-US" dirty="0" err="1"/>
                  <a:t>thái</a:t>
                </a:r>
                <a:r>
                  <a:rPr lang="en-US" dirty="0"/>
                  <a:t> </a:t>
                </a:r>
                <a:r>
                  <a:rPr lang="en-US" dirty="0" err="1"/>
                  <a:t>kết</a:t>
                </a:r>
                <a:r>
                  <a:rPr lang="en-US" dirty="0"/>
                  <a:t> </a:t>
                </a:r>
                <a:r>
                  <a:rPr lang="en-US" dirty="0" err="1"/>
                  <a:t>thúc</a:t>
                </a:r>
                <a:r>
                  <a:rPr lang="en-US" dirty="0"/>
                  <a:t> (</a:t>
                </a:r>
                <a:r>
                  <a:rPr lang="en-US" dirty="0" err="1"/>
                  <a:t>thuộc</a:t>
                </a:r>
                <a:r>
                  <a:rPr lang="en-US" dirty="0"/>
                  <a:t> </a:t>
                </a:r>
                <a14:m>
                  <m:oMath xmlns:m="http://schemas.openxmlformats.org/officeDocument/2006/math">
                    <m:r>
                      <a:rPr lang="en-US" b="0" i="1" smtClean="0">
                        <a:latin typeface="Cambria Math" panose="02040503050406030204" pitchFamily="18" charset="0"/>
                      </a:rPr>
                      <m:t>𝐹</m:t>
                    </m:r>
                  </m:oMath>
                </a14:m>
                <a:r>
                  <a:rPr lang="en-US" dirty="0"/>
                  <a:t>)</a:t>
                </a:r>
              </a:p>
              <a:p>
                <a:r>
                  <a:rPr lang="en-US" dirty="0">
                    <a:solidFill>
                      <a:srgbClr val="0000FF"/>
                    </a:solidFill>
                  </a:rPr>
                  <a:t>Ngôn </a:t>
                </a:r>
                <a:r>
                  <a:rPr lang="en-US" dirty="0" err="1">
                    <a:solidFill>
                      <a:srgbClr val="0000FF"/>
                    </a:solidFill>
                  </a:rPr>
                  <a:t>ngữ</a:t>
                </a:r>
                <a:r>
                  <a:rPr lang="en-US" dirty="0">
                    <a:solidFill>
                      <a:srgbClr val="0000FF"/>
                    </a:solidFill>
                  </a:rPr>
                  <a:t> </a:t>
                </a:r>
                <a:r>
                  <a:rPr lang="en-US" dirty="0" err="1">
                    <a:solidFill>
                      <a:srgbClr val="0000FF"/>
                    </a:solidFill>
                  </a:rPr>
                  <a:t>được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nhận</a:t>
                </a:r>
                <a:r>
                  <a:rPr lang="en-US" dirty="0">
                    <a:solidFill>
                      <a:srgbClr val="0000FF"/>
                    </a:solidFill>
                  </a:rPr>
                  <a:t> </a:t>
                </a:r>
                <a:r>
                  <a:rPr lang="en-US" dirty="0" err="1"/>
                  <a:t>được</a:t>
                </a:r>
                <a:r>
                  <a:rPr lang="en-US" dirty="0"/>
                  <a:t> </a:t>
                </a:r>
                <a:r>
                  <a:rPr lang="en-US" dirty="0" err="1"/>
                  <a:t>bởi</a:t>
                </a:r>
                <a:r>
                  <a:rPr lang="en-US" dirty="0"/>
                  <a:t> </a:t>
                </a:r>
                <a:r>
                  <a:rPr lang="en-US" dirty="0" err="1"/>
                  <a:t>máy</a:t>
                </a:r>
                <a:r>
                  <a:rPr lang="en-US" dirty="0"/>
                  <a:t> </a:t>
                </a:r>
                <a14:m>
                  <m:oMath xmlns:m="http://schemas.openxmlformats.org/officeDocument/2006/math">
                    <m:r>
                      <a:rPr lang="en-US" b="0" i="1" smtClean="0">
                        <a:latin typeface="Cambria Math" panose="02040503050406030204" pitchFamily="18" charset="0"/>
                      </a:rPr>
                      <m:t>𝑀</m:t>
                    </m:r>
                  </m:oMath>
                </a14:m>
                <a:r>
                  <a:rPr lang="en-US" dirty="0"/>
                  <a:t> </a:t>
                </a:r>
                <a:r>
                  <a:rPr lang="en-US" dirty="0" err="1"/>
                  <a:t>được</a:t>
                </a:r>
                <a:r>
                  <a:rPr lang="en-US" dirty="0"/>
                  <a:t> </a:t>
                </a:r>
                <a:r>
                  <a:rPr lang="en-US" dirty="0" err="1"/>
                  <a:t>ký</a:t>
                </a:r>
                <a:r>
                  <a:rPr lang="en-US" dirty="0"/>
                  <a:t> </a:t>
                </a:r>
                <a:r>
                  <a:rPr lang="en-US" dirty="0" err="1"/>
                  <a:t>hiệu</a:t>
                </a: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r>
                  <a:rPr lang="en-US" dirty="0" err="1"/>
                  <a:t>là</a:t>
                </a:r>
                <a:r>
                  <a:rPr lang="en-US" dirty="0"/>
                  <a:t> </a:t>
                </a: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14:m>
                  <m:oMath xmlns:m="http://schemas.openxmlformats.org/officeDocument/2006/math">
                    <m:r>
                      <a:rPr lang="en-US" b="0" i="1" smtClean="0">
                        <a:latin typeface="Cambria Math" panose="02040503050406030204" pitchFamily="18" charset="0"/>
                      </a:rPr>
                      <m:t>𝑀</m:t>
                    </m:r>
                  </m:oMath>
                </a14:m>
                <a:r>
                  <a:rPr lang="en-US" dirty="0"/>
                  <a:t>. </a:t>
                </a:r>
              </a:p>
              <a:p>
                <a:r>
                  <a:rPr lang="en-US" dirty="0">
                    <a:solidFill>
                      <a:srgbClr val="0000FF"/>
                    </a:solidFill>
                  </a:rPr>
                  <a:t>Hai </a:t>
                </a:r>
                <a:r>
                  <a:rPr lang="en-US" dirty="0" err="1">
                    <a:solidFill>
                      <a:srgbClr val="0000FF"/>
                    </a:solidFill>
                  </a:rPr>
                  <a:t>otomat</a:t>
                </a:r>
                <a:r>
                  <a:rPr lang="en-US" dirty="0">
                    <a:solidFill>
                      <a:srgbClr val="0000FF"/>
                    </a:solidFill>
                  </a:rPr>
                  <a:t> </a:t>
                </a:r>
                <a:r>
                  <a:rPr lang="en-US" dirty="0" err="1">
                    <a:solidFill>
                      <a:srgbClr val="0000FF"/>
                    </a:solidFill>
                  </a:rPr>
                  <a:t>được</a:t>
                </a:r>
                <a:r>
                  <a:rPr lang="en-US" dirty="0">
                    <a:solidFill>
                      <a:srgbClr val="0000FF"/>
                    </a:solidFill>
                  </a:rPr>
                  <a:t> </a:t>
                </a:r>
                <a:r>
                  <a:rPr lang="en-US" dirty="0" err="1">
                    <a:solidFill>
                      <a:srgbClr val="0000FF"/>
                    </a:solidFill>
                  </a:rPr>
                  <a:t>gọi</a:t>
                </a:r>
                <a:r>
                  <a:rPr lang="en-US" dirty="0">
                    <a:solidFill>
                      <a:srgbClr val="0000FF"/>
                    </a:solidFill>
                  </a:rPr>
                  <a:t> </a:t>
                </a:r>
                <a:r>
                  <a:rPr lang="en-US" dirty="0" err="1">
                    <a:solidFill>
                      <a:srgbClr val="0000FF"/>
                    </a:solidFill>
                  </a:rPr>
                  <a:t>là</a:t>
                </a:r>
                <a:r>
                  <a:rPr lang="en-US" dirty="0">
                    <a:solidFill>
                      <a:srgbClr val="0000FF"/>
                    </a:solidFill>
                  </a:rPr>
                  <a:t> </a:t>
                </a:r>
                <a:r>
                  <a:rPr lang="en-US" dirty="0" err="1">
                    <a:solidFill>
                      <a:srgbClr val="0000FF"/>
                    </a:solidFill>
                  </a:rPr>
                  <a:t>tương</a:t>
                </a:r>
                <a:r>
                  <a:rPr lang="en-US" dirty="0">
                    <a:solidFill>
                      <a:srgbClr val="0000FF"/>
                    </a:solidFill>
                  </a:rPr>
                  <a:t> </a:t>
                </a:r>
                <a:r>
                  <a:rPr lang="en-US" dirty="0" err="1">
                    <a:solidFill>
                      <a:srgbClr val="0000FF"/>
                    </a:solidFill>
                  </a:rPr>
                  <a:t>đương</a:t>
                </a:r>
                <a:r>
                  <a:rPr lang="en-US" dirty="0">
                    <a:solidFill>
                      <a:srgbClr val="0000FF"/>
                    </a:solidFill>
                  </a:rPr>
                  <a:t> </a:t>
                </a:r>
                <a:r>
                  <a:rPr lang="en-US" dirty="0" err="1"/>
                  <a:t>nếu</a:t>
                </a:r>
                <a:r>
                  <a:rPr lang="en-US" dirty="0"/>
                  <a:t> </a:t>
                </a:r>
                <a:r>
                  <a:rPr lang="en-US" dirty="0" err="1"/>
                  <a:t>cùng</a:t>
                </a:r>
                <a:r>
                  <a:rPr lang="en-US" dirty="0"/>
                  <a:t> </a:t>
                </a:r>
                <a:r>
                  <a:rPr lang="en-US" dirty="0" err="1"/>
                  <a:t>chấp</a:t>
                </a:r>
                <a:r>
                  <a:rPr lang="en-US" dirty="0"/>
                  <a:t> </a:t>
                </a:r>
                <a:r>
                  <a:rPr lang="en-US" dirty="0" err="1"/>
                  <a:t>nhận</a:t>
                </a:r>
                <a:r>
                  <a:rPr lang="en-US" dirty="0"/>
                  <a:t> </a:t>
                </a:r>
                <a:r>
                  <a:rPr lang="en-US" dirty="0" err="1"/>
                  <a:t>một</a:t>
                </a:r>
                <a:r>
                  <a:rPr lang="en-US" dirty="0"/>
                  <a:t> </a:t>
                </a:r>
                <a:r>
                  <a:rPr lang="en-US" dirty="0" err="1"/>
                  <a:t>ngôn</a:t>
                </a:r>
                <a:r>
                  <a:rPr lang="en-US" dirty="0"/>
                  <a:t> </a:t>
                </a:r>
                <a:r>
                  <a:rPr lang="en-US" dirty="0" err="1"/>
                  <a:t>ngữ</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39634"/>
                <a:ext cx="10515600" cy="5837329"/>
              </a:xfrm>
              <a:blipFill>
                <a:blip r:embed="rId2"/>
                <a:stretch>
                  <a:fillRect l="-1043" r="-8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44</a:t>
            </a:fld>
            <a:endParaRPr lang="en-US"/>
          </a:p>
        </p:txBody>
      </p:sp>
    </p:spTree>
    <p:extLst>
      <p:ext uri="{BB962C8B-B14F-4D97-AF65-F5344CB8AC3E}">
        <p14:creationId xmlns:p14="http://schemas.microsoft.com/office/powerpoint/2010/main" val="1757102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476756" y="4488839"/>
            <a:ext cx="6268929" cy="2054960"/>
          </a:xfrm>
          <a:prstGeom prst="rect">
            <a:avLst/>
          </a:prstGeom>
        </p:spPr>
      </p:pic>
      <p:sp>
        <p:nvSpPr>
          <p:cNvPr id="2" name="Title 1"/>
          <p:cNvSpPr>
            <a:spLocks noGrp="1"/>
          </p:cNvSpPr>
          <p:nvPr>
            <p:ph type="title"/>
          </p:nvPr>
        </p:nvSpPr>
        <p:spPr>
          <a:xfrm>
            <a:off x="838200" y="365126"/>
            <a:ext cx="10515600" cy="947818"/>
          </a:xfrm>
        </p:spPr>
        <p:txBody>
          <a:bodyPr>
            <a:normAutofit/>
          </a:bodyPr>
          <a:lstStyle/>
          <a:p>
            <a:r>
              <a:rPr lang="en-US" sz="3600" dirty="0" err="1"/>
              <a:t>Xác</a:t>
            </a:r>
            <a:r>
              <a:rPr lang="en-US" sz="3600" dirty="0"/>
              <a:t> </a:t>
            </a:r>
            <a:r>
              <a:rPr lang="en-US" sz="3600" dirty="0" err="1"/>
              <a:t>định</a:t>
            </a:r>
            <a:r>
              <a:rPr lang="en-US" sz="3600" dirty="0"/>
              <a:t> </a:t>
            </a:r>
            <a:r>
              <a:rPr lang="en-US" sz="3600" dirty="0" err="1"/>
              <a:t>ngôn</a:t>
            </a:r>
            <a:r>
              <a:rPr lang="en-US" sz="3600" dirty="0"/>
              <a:t> </a:t>
            </a:r>
            <a:r>
              <a:rPr lang="en-US" sz="3600" dirty="0" err="1"/>
              <a:t>ngữ</a:t>
            </a:r>
            <a:r>
              <a:rPr lang="en-US" sz="3600" dirty="0"/>
              <a:t> </a:t>
            </a:r>
            <a:r>
              <a:rPr lang="en-US" sz="3600" dirty="0" err="1"/>
              <a:t>được</a:t>
            </a:r>
            <a:r>
              <a:rPr lang="en-US" sz="3600" dirty="0"/>
              <a:t> </a:t>
            </a:r>
            <a:r>
              <a:rPr lang="en-US" sz="3600" dirty="0" err="1"/>
              <a:t>chấp</a:t>
            </a:r>
            <a:r>
              <a:rPr lang="en-US" sz="3600" dirty="0"/>
              <a:t> </a:t>
            </a:r>
            <a:r>
              <a:rPr lang="en-US" sz="3600" dirty="0" err="1"/>
              <a:t>nhận</a:t>
            </a:r>
            <a:r>
              <a:rPr lang="en-US" sz="3600" dirty="0"/>
              <a:t> </a:t>
            </a:r>
            <a:r>
              <a:rPr lang="en-US" sz="3600" dirty="0" err="1"/>
              <a:t>bởi</a:t>
            </a:r>
            <a:r>
              <a:rPr lang="en-US" sz="3600" dirty="0"/>
              <a:t> </a:t>
            </a:r>
            <a:r>
              <a:rPr lang="en-US" sz="3600" dirty="0" err="1"/>
              <a:t>các</a:t>
            </a:r>
            <a:r>
              <a:rPr lang="en-US" sz="3600" dirty="0"/>
              <a:t> </a:t>
            </a:r>
            <a:r>
              <a:rPr lang="en-US" sz="3600" dirty="0" err="1"/>
              <a:t>otomat</a:t>
            </a:r>
            <a:r>
              <a:rPr lang="en-US" sz="3600" dirty="0"/>
              <a:t> </a:t>
            </a:r>
            <a:r>
              <a:rPr lang="en-US" sz="3600" dirty="0" err="1"/>
              <a:t>sau</a:t>
            </a:r>
            <a:endParaRPr lang="en-US" sz="3600" dirty="0"/>
          </a:p>
        </p:txBody>
      </p:sp>
      <p:sp>
        <p:nvSpPr>
          <p:cNvPr id="4" name="Slide Number Placeholder 3"/>
          <p:cNvSpPr>
            <a:spLocks noGrp="1"/>
          </p:cNvSpPr>
          <p:nvPr>
            <p:ph type="sldNum" sz="quarter" idx="12"/>
          </p:nvPr>
        </p:nvSpPr>
        <p:spPr/>
        <p:txBody>
          <a:bodyPr/>
          <a:lstStyle/>
          <a:p>
            <a:fld id="{33AE0CDE-C6B8-405C-A055-25C59FA13534}" type="slidenum">
              <a:rPr lang="en-US" smtClean="0"/>
              <a:t>45</a:t>
            </a:fld>
            <a:endParaRPr lang="en-US"/>
          </a:p>
        </p:txBody>
      </p:sp>
      <p:pic>
        <p:nvPicPr>
          <p:cNvPr id="6" name="Picture 5"/>
          <p:cNvPicPr>
            <a:picLocks noChangeAspect="1"/>
          </p:cNvPicPr>
          <p:nvPr/>
        </p:nvPicPr>
        <p:blipFill>
          <a:blip r:embed="rId3"/>
          <a:stretch>
            <a:fillRect/>
          </a:stretch>
        </p:blipFill>
        <p:spPr>
          <a:xfrm>
            <a:off x="838200" y="3202463"/>
            <a:ext cx="4102964" cy="1696107"/>
          </a:xfrm>
          <a:prstGeom prst="rect">
            <a:avLst/>
          </a:prstGeom>
        </p:spPr>
      </p:pic>
      <p:pic>
        <p:nvPicPr>
          <p:cNvPr id="7" name="Picture 6"/>
          <p:cNvPicPr>
            <a:picLocks noChangeAspect="1"/>
          </p:cNvPicPr>
          <p:nvPr/>
        </p:nvPicPr>
        <p:blipFill>
          <a:blip r:embed="rId4"/>
          <a:stretch>
            <a:fillRect/>
          </a:stretch>
        </p:blipFill>
        <p:spPr>
          <a:xfrm>
            <a:off x="5666828" y="1490619"/>
            <a:ext cx="5887543" cy="1872726"/>
          </a:xfrm>
          <a:prstGeom prst="rect">
            <a:avLst/>
          </a:prstGeom>
        </p:spPr>
      </p:pic>
      <p:sp>
        <p:nvSpPr>
          <p:cNvPr id="3" name="TextBox 2">
            <a:extLst>
              <a:ext uri="{FF2B5EF4-FFF2-40B4-BE49-F238E27FC236}">
                <a16:creationId xmlns:a16="http://schemas.microsoft.com/office/drawing/2014/main" id="{5EBE8668-A231-4BDF-88BD-F39825993C48}"/>
              </a:ext>
            </a:extLst>
          </p:cNvPr>
          <p:cNvSpPr txBox="1"/>
          <p:nvPr/>
        </p:nvSpPr>
        <p:spPr>
          <a:xfrm>
            <a:off x="838200" y="1490619"/>
            <a:ext cx="4257583" cy="369332"/>
          </a:xfrm>
          <a:prstGeom prst="rect">
            <a:avLst/>
          </a:prstGeom>
          <a:noFill/>
        </p:spPr>
        <p:txBody>
          <a:bodyPr wrap="square" rtlCol="0">
            <a:spAutoFit/>
          </a:bodyPr>
          <a:lstStyle/>
          <a:p>
            <a:r>
              <a:rPr lang="en-US" dirty="0"/>
              <a:t>{1},{01}</a:t>
            </a:r>
            <a:endParaRPr lang="en-CA" dirty="0"/>
          </a:p>
        </p:txBody>
      </p:sp>
      <p:sp>
        <p:nvSpPr>
          <p:cNvPr id="5" name="TextBox 4">
            <a:extLst>
              <a:ext uri="{FF2B5EF4-FFF2-40B4-BE49-F238E27FC236}">
                <a16:creationId xmlns:a16="http://schemas.microsoft.com/office/drawing/2014/main" id="{D9E1398D-A739-46D4-86FB-99E16EAF8740}"/>
              </a:ext>
            </a:extLst>
          </p:cNvPr>
          <p:cNvSpPr txBox="1"/>
          <p:nvPr/>
        </p:nvSpPr>
        <p:spPr>
          <a:xfrm>
            <a:off x="5476756" y="3852909"/>
            <a:ext cx="2211306" cy="369332"/>
          </a:xfrm>
          <a:prstGeom prst="rect">
            <a:avLst/>
          </a:prstGeom>
          <a:noFill/>
        </p:spPr>
        <p:txBody>
          <a:bodyPr wrap="square" rtlCol="0">
            <a:spAutoFit/>
          </a:bodyPr>
          <a:lstStyle/>
          <a:p>
            <a:r>
              <a:rPr lang="en-US" dirty="0"/>
              <a:t>{1*}</a:t>
            </a:r>
            <a:endParaRPr lang="en-CA" dirty="0"/>
          </a:p>
        </p:txBody>
      </p:sp>
      <p:sp>
        <p:nvSpPr>
          <p:cNvPr id="9" name="TextBox 8">
            <a:extLst>
              <a:ext uri="{FF2B5EF4-FFF2-40B4-BE49-F238E27FC236}">
                <a16:creationId xmlns:a16="http://schemas.microsoft.com/office/drawing/2014/main" id="{A7A05FBD-9337-4B89-9EAD-F8D3D3444621}"/>
              </a:ext>
            </a:extLst>
          </p:cNvPr>
          <p:cNvSpPr txBox="1"/>
          <p:nvPr/>
        </p:nvSpPr>
        <p:spPr>
          <a:xfrm>
            <a:off x="1136342" y="5362113"/>
            <a:ext cx="3804822" cy="369332"/>
          </a:xfrm>
          <a:prstGeom prst="rect">
            <a:avLst/>
          </a:prstGeom>
          <a:noFill/>
        </p:spPr>
        <p:txBody>
          <a:bodyPr wrap="square" rtlCol="0">
            <a:spAutoFit/>
          </a:bodyPr>
          <a:lstStyle/>
          <a:p>
            <a:r>
              <a:rPr lang="en-US" dirty="0"/>
              <a:t>{0*},{0*10*}</a:t>
            </a:r>
            <a:endParaRPr lang="en-CA" dirty="0"/>
          </a:p>
        </p:txBody>
      </p:sp>
    </p:spTree>
    <p:extLst>
      <p:ext uri="{BB962C8B-B14F-4D97-AF65-F5344CB8AC3E}">
        <p14:creationId xmlns:p14="http://schemas.microsoft.com/office/powerpoint/2010/main" val="67599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024822" y="402376"/>
            <a:ext cx="4470491" cy="6319099"/>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46</a:t>
            </a:fld>
            <a:endParaRPr lang="en-US"/>
          </a:p>
        </p:txBody>
      </p:sp>
      <p:pic>
        <p:nvPicPr>
          <p:cNvPr id="7" name="Picture 6"/>
          <p:cNvPicPr>
            <a:picLocks noChangeAspect="1"/>
          </p:cNvPicPr>
          <p:nvPr/>
        </p:nvPicPr>
        <p:blipFill>
          <a:blip r:embed="rId3"/>
          <a:stretch>
            <a:fillRect/>
          </a:stretch>
        </p:blipFill>
        <p:spPr>
          <a:xfrm>
            <a:off x="927463" y="424270"/>
            <a:ext cx="4782636" cy="6067969"/>
          </a:xfrm>
          <a:prstGeom prst="rect">
            <a:avLst/>
          </a:prstGeom>
        </p:spPr>
      </p:pic>
      <p:sp>
        <p:nvSpPr>
          <p:cNvPr id="2" name="TextBox 1">
            <a:extLst>
              <a:ext uri="{FF2B5EF4-FFF2-40B4-BE49-F238E27FC236}">
                <a16:creationId xmlns:a16="http://schemas.microsoft.com/office/drawing/2014/main" id="{BF18630D-A792-4CB1-BC26-0CAAA63E2E1C}"/>
              </a:ext>
            </a:extLst>
          </p:cNvPr>
          <p:cNvSpPr txBox="1"/>
          <p:nvPr/>
        </p:nvSpPr>
        <p:spPr>
          <a:xfrm>
            <a:off x="4421080" y="293057"/>
            <a:ext cx="1447061" cy="369332"/>
          </a:xfrm>
          <a:prstGeom prst="rect">
            <a:avLst/>
          </a:prstGeom>
          <a:noFill/>
        </p:spPr>
        <p:txBody>
          <a:bodyPr wrap="square" rtlCol="0">
            <a:spAutoFit/>
          </a:bodyPr>
          <a:lstStyle/>
          <a:p>
            <a:r>
              <a:rPr lang="en-US" dirty="0"/>
              <a:t>{00,1}{0,1}*</a:t>
            </a:r>
            <a:endParaRPr lang="en-CA" dirty="0"/>
          </a:p>
        </p:txBody>
      </p:sp>
      <p:sp>
        <p:nvSpPr>
          <p:cNvPr id="3" name="TextBox 2">
            <a:extLst>
              <a:ext uri="{FF2B5EF4-FFF2-40B4-BE49-F238E27FC236}">
                <a16:creationId xmlns:a16="http://schemas.microsoft.com/office/drawing/2014/main" id="{46E16FA1-C874-442E-B8FF-59B4ADDDC34D}"/>
              </a:ext>
            </a:extLst>
          </p:cNvPr>
          <p:cNvSpPr txBox="1"/>
          <p:nvPr/>
        </p:nvSpPr>
        <p:spPr>
          <a:xfrm>
            <a:off x="4421080" y="2210540"/>
            <a:ext cx="1553592" cy="369332"/>
          </a:xfrm>
          <a:prstGeom prst="rect">
            <a:avLst/>
          </a:prstGeom>
          <a:noFill/>
        </p:spPr>
        <p:txBody>
          <a:bodyPr wrap="square" rtlCol="0">
            <a:spAutoFit/>
          </a:bodyPr>
          <a:lstStyle/>
          <a:p>
            <a:r>
              <a:rPr lang="en-US" dirty="0"/>
              <a:t>{0,1}*</a:t>
            </a:r>
            <a:endParaRPr lang="en-CA" dirty="0"/>
          </a:p>
        </p:txBody>
      </p:sp>
      <p:sp>
        <p:nvSpPr>
          <p:cNvPr id="5" name="TextBox 4">
            <a:extLst>
              <a:ext uri="{FF2B5EF4-FFF2-40B4-BE49-F238E27FC236}">
                <a16:creationId xmlns:a16="http://schemas.microsoft.com/office/drawing/2014/main" id="{C6778E95-96BE-4ECE-862C-915E9EF385E8}"/>
              </a:ext>
            </a:extLst>
          </p:cNvPr>
          <p:cNvSpPr txBox="1"/>
          <p:nvPr/>
        </p:nvSpPr>
        <p:spPr>
          <a:xfrm>
            <a:off x="4421080" y="4497355"/>
            <a:ext cx="1784412" cy="369332"/>
          </a:xfrm>
          <a:prstGeom prst="rect">
            <a:avLst/>
          </a:prstGeom>
          <a:noFill/>
        </p:spPr>
        <p:txBody>
          <a:bodyPr wrap="square" rtlCol="0">
            <a:spAutoFit/>
          </a:bodyPr>
          <a:lstStyle/>
          <a:p>
            <a:r>
              <a:rPr lang="en-US" dirty="0"/>
              <a:t>01*</a:t>
            </a:r>
            <a:endParaRPr lang="en-CA" dirty="0"/>
          </a:p>
        </p:txBody>
      </p:sp>
      <p:sp>
        <p:nvSpPr>
          <p:cNvPr id="6" name="TextBox 5">
            <a:extLst>
              <a:ext uri="{FF2B5EF4-FFF2-40B4-BE49-F238E27FC236}">
                <a16:creationId xmlns:a16="http://schemas.microsoft.com/office/drawing/2014/main" id="{FC9401A8-80C8-42CB-98A0-32A2369D26C4}"/>
              </a:ext>
            </a:extLst>
          </p:cNvPr>
          <p:cNvSpPr txBox="1"/>
          <p:nvPr/>
        </p:nvSpPr>
        <p:spPr>
          <a:xfrm>
            <a:off x="7024822" y="293057"/>
            <a:ext cx="1133757" cy="369332"/>
          </a:xfrm>
          <a:prstGeom prst="rect">
            <a:avLst/>
          </a:prstGeom>
          <a:noFill/>
        </p:spPr>
        <p:txBody>
          <a:bodyPr wrap="square" rtlCol="0">
            <a:spAutoFit/>
          </a:bodyPr>
          <a:lstStyle/>
          <a:p>
            <a:r>
              <a:rPr lang="en-US" dirty="0"/>
              <a:t>0*1*</a:t>
            </a:r>
            <a:endParaRPr lang="en-CA" dirty="0"/>
          </a:p>
        </p:txBody>
      </p:sp>
      <p:sp>
        <p:nvSpPr>
          <p:cNvPr id="9" name="TextBox 8">
            <a:extLst>
              <a:ext uri="{FF2B5EF4-FFF2-40B4-BE49-F238E27FC236}">
                <a16:creationId xmlns:a16="http://schemas.microsoft.com/office/drawing/2014/main" id="{A23F69C9-31A0-47CA-BDE0-E6D086E9D568}"/>
              </a:ext>
            </a:extLst>
          </p:cNvPr>
          <p:cNvSpPr txBox="1"/>
          <p:nvPr/>
        </p:nvSpPr>
        <p:spPr>
          <a:xfrm>
            <a:off x="6653718" y="1933541"/>
            <a:ext cx="2549998" cy="369332"/>
          </a:xfrm>
          <a:prstGeom prst="rect">
            <a:avLst/>
          </a:prstGeom>
          <a:noFill/>
        </p:spPr>
        <p:txBody>
          <a:bodyPr wrap="square" rtlCol="0">
            <a:spAutoFit/>
          </a:bodyPr>
          <a:lstStyle/>
          <a:p>
            <a:r>
              <a:rPr lang="en-US" dirty="0"/>
              <a:t>1*0*{1{0,1}*,lambda}</a:t>
            </a:r>
            <a:endParaRPr lang="en-CA" dirty="0"/>
          </a:p>
        </p:txBody>
      </p:sp>
      <p:sp>
        <p:nvSpPr>
          <p:cNvPr id="10" name="TextBox 9">
            <a:extLst>
              <a:ext uri="{FF2B5EF4-FFF2-40B4-BE49-F238E27FC236}">
                <a16:creationId xmlns:a16="http://schemas.microsoft.com/office/drawing/2014/main" id="{A4E9C38C-17F4-443E-B811-23F642FEC399}"/>
              </a:ext>
            </a:extLst>
          </p:cNvPr>
          <p:cNvSpPr txBox="1"/>
          <p:nvPr/>
        </p:nvSpPr>
        <p:spPr>
          <a:xfrm>
            <a:off x="9260067" y="3982425"/>
            <a:ext cx="2843440" cy="369332"/>
          </a:xfrm>
          <a:prstGeom prst="rect">
            <a:avLst/>
          </a:prstGeom>
          <a:noFill/>
        </p:spPr>
        <p:txBody>
          <a:bodyPr wrap="square" rtlCol="0">
            <a:spAutoFit/>
          </a:bodyPr>
          <a:lstStyle/>
          <a:p>
            <a:r>
              <a:rPr lang="en-US" dirty="0"/>
              <a:t>{1, 01*0*1,01*01}{0,1}*</a:t>
            </a:r>
          </a:p>
        </p:txBody>
      </p:sp>
    </p:spTree>
    <p:extLst>
      <p:ext uri="{BB962C8B-B14F-4D97-AF65-F5344CB8AC3E}">
        <p14:creationId xmlns:p14="http://schemas.microsoft.com/office/powerpoint/2010/main" val="3333471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a) </a:t>
            </a:r>
            <a:r>
              <a:rPr lang="en-US" dirty="0" err="1"/>
              <a:t>Dựng</a:t>
            </a:r>
            <a:r>
              <a:rPr lang="en-US" dirty="0"/>
              <a:t> </a:t>
            </a:r>
            <a:r>
              <a:rPr lang="en-US" dirty="0" err="1"/>
              <a:t>ôtômát</a:t>
            </a:r>
            <a:r>
              <a:rPr lang="en-US" dirty="0"/>
              <a:t> </a:t>
            </a:r>
            <a:r>
              <a:rPr lang="en-US" dirty="0" err="1"/>
              <a:t>hữu</a:t>
            </a:r>
            <a:r>
              <a:rPr lang="en-US" dirty="0"/>
              <a:t> </a:t>
            </a:r>
            <a:r>
              <a:rPr lang="en-US" dirty="0" err="1"/>
              <a:t>hạn</a:t>
            </a:r>
            <a:r>
              <a:rPr lang="en-US" dirty="0"/>
              <a:t> </a:t>
            </a:r>
            <a:r>
              <a:rPr lang="en-US" dirty="0" err="1"/>
              <a:t>đoán</a:t>
            </a:r>
            <a:r>
              <a:rPr lang="en-US" dirty="0"/>
              <a:t> </a:t>
            </a:r>
            <a:r>
              <a:rPr lang="en-US" dirty="0" err="1"/>
              <a:t>nhận</a:t>
            </a:r>
            <a:r>
              <a:rPr lang="en-US" dirty="0"/>
              <a:t>  </a:t>
            </a:r>
            <a:r>
              <a:rPr lang="en-US" dirty="0" err="1"/>
              <a:t>tập</a:t>
            </a:r>
            <a:r>
              <a:rPr lang="en-US" dirty="0"/>
              <a:t>  </a:t>
            </a:r>
            <a:r>
              <a:rPr lang="en-US" b="1" dirty="0"/>
              <a:t>0*11(10)*.</a:t>
            </a:r>
            <a:endParaRPr lang="en-US" dirty="0"/>
          </a:p>
          <a:p>
            <a:pPr marL="0" indent="0">
              <a:buNone/>
            </a:pPr>
            <a:r>
              <a:rPr lang="en-US" dirty="0"/>
              <a:t>b) </a:t>
            </a:r>
            <a:r>
              <a:rPr lang="en-US" dirty="0" err="1"/>
              <a:t>Hãy</a:t>
            </a:r>
            <a:r>
              <a:rPr lang="en-US" dirty="0"/>
              <a:t> </a:t>
            </a:r>
            <a:r>
              <a:rPr lang="en-US" dirty="0" err="1"/>
              <a:t>xây</a:t>
            </a:r>
            <a:r>
              <a:rPr lang="en-US" dirty="0"/>
              <a:t> </a:t>
            </a:r>
            <a:r>
              <a:rPr lang="en-US" dirty="0" err="1"/>
              <a:t>dựng</a:t>
            </a:r>
            <a:r>
              <a:rPr lang="en-US" dirty="0"/>
              <a:t> </a:t>
            </a:r>
            <a:r>
              <a:rPr lang="en-US" dirty="0" err="1"/>
              <a:t>văn</a:t>
            </a:r>
            <a:r>
              <a:rPr lang="en-US" dirty="0"/>
              <a:t> </a:t>
            </a:r>
            <a:r>
              <a:rPr lang="en-US" dirty="0" err="1"/>
              <a:t>phạm</a:t>
            </a:r>
            <a:r>
              <a:rPr lang="en-US" dirty="0"/>
              <a:t> G=&lt;V, T, S, P&gt; </a:t>
            </a:r>
            <a:r>
              <a:rPr lang="en-US" dirty="0" err="1"/>
              <a:t>sinh</a:t>
            </a:r>
            <a:r>
              <a:rPr lang="en-US" dirty="0"/>
              <a:t> </a:t>
            </a:r>
            <a:r>
              <a:rPr lang="en-US" dirty="0" err="1"/>
              <a:t>ra</a:t>
            </a:r>
            <a:r>
              <a:rPr lang="en-US" dirty="0"/>
              <a:t> </a:t>
            </a:r>
            <a:r>
              <a:rPr lang="en-US" dirty="0" err="1"/>
              <a:t>tập</a:t>
            </a:r>
            <a:r>
              <a:rPr lang="en-US" dirty="0"/>
              <a:t> </a:t>
            </a:r>
            <a:r>
              <a:rPr lang="en-US" dirty="0" err="1"/>
              <a:t>trên</a:t>
            </a:r>
            <a:r>
              <a:rPr lang="en-US" dirty="0"/>
              <a:t>.</a:t>
            </a:r>
          </a:p>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47</a:t>
            </a:fld>
            <a:endParaRPr lang="en-US"/>
          </a:p>
        </p:txBody>
      </p:sp>
    </p:spTree>
    <p:extLst>
      <p:ext uri="{BB962C8B-B14F-4D97-AF65-F5344CB8AC3E}">
        <p14:creationId xmlns:p14="http://schemas.microsoft.com/office/powerpoint/2010/main" val="321702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48</a:t>
            </a:fld>
            <a:endParaRPr lang="en-US"/>
          </a:p>
        </p:txBody>
      </p:sp>
      <p:pic>
        <p:nvPicPr>
          <p:cNvPr id="5" name="Picture 4"/>
          <p:cNvPicPr>
            <a:picLocks noChangeAspect="1"/>
          </p:cNvPicPr>
          <p:nvPr/>
        </p:nvPicPr>
        <p:blipFill>
          <a:blip r:embed="rId2"/>
          <a:stretch>
            <a:fillRect/>
          </a:stretch>
        </p:blipFill>
        <p:spPr>
          <a:xfrm>
            <a:off x="288471" y="1206659"/>
            <a:ext cx="11599409" cy="3887855"/>
          </a:xfrm>
          <a:prstGeom prst="rect">
            <a:avLst/>
          </a:prstGeom>
        </p:spPr>
      </p:pic>
    </p:spTree>
    <p:extLst>
      <p:ext uri="{BB962C8B-B14F-4D97-AF65-F5344CB8AC3E}">
        <p14:creationId xmlns:p14="http://schemas.microsoft.com/office/powerpoint/2010/main" val="1320676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49</a:t>
            </a:fld>
            <a:endParaRPr lang="en-US"/>
          </a:p>
        </p:txBody>
      </p:sp>
      <p:pic>
        <p:nvPicPr>
          <p:cNvPr id="5" name="Picture 4"/>
          <p:cNvPicPr>
            <a:picLocks noChangeAspect="1"/>
          </p:cNvPicPr>
          <p:nvPr/>
        </p:nvPicPr>
        <p:blipFill>
          <a:blip r:embed="rId2"/>
          <a:stretch>
            <a:fillRect/>
          </a:stretch>
        </p:blipFill>
        <p:spPr>
          <a:xfrm>
            <a:off x="359772" y="1690687"/>
            <a:ext cx="11824059" cy="3599769"/>
          </a:xfrm>
          <a:prstGeom prst="rect">
            <a:avLst/>
          </a:prstGeom>
        </p:spPr>
      </p:pic>
    </p:spTree>
    <p:extLst>
      <p:ext uri="{BB962C8B-B14F-4D97-AF65-F5344CB8AC3E}">
        <p14:creationId xmlns:p14="http://schemas.microsoft.com/office/powerpoint/2010/main" val="1335142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A09857-8570-4951-8F6C-96294DBC2F3D}"/>
              </a:ext>
            </a:extLst>
          </p:cNvPr>
          <p:cNvSpPr txBox="1">
            <a:spLocks/>
          </p:cNvSpPr>
          <p:nvPr/>
        </p:nvSpPr>
        <p:spPr>
          <a:xfrm>
            <a:off x="638881" y="5693005"/>
            <a:ext cx="10909640" cy="82217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b="1" kern="1200" dirty="0" err="1">
                <a:solidFill>
                  <a:schemeClr val="tx1"/>
                </a:solidFill>
                <a:latin typeface="+mj-lt"/>
                <a:ea typeface="+mj-ea"/>
                <a:cs typeface="+mj-cs"/>
              </a:rPr>
              <a:t>Văn</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phạm</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cấu</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trúc</a:t>
            </a:r>
            <a:r>
              <a:rPr lang="en-US" sz="5400" b="1" kern="1200" dirty="0">
                <a:solidFill>
                  <a:schemeClr val="tx1"/>
                </a:solidFill>
                <a:latin typeface="+mj-lt"/>
                <a:ea typeface="+mj-ea"/>
                <a:cs typeface="+mj-cs"/>
              </a:rPr>
              <a:t> </a:t>
            </a:r>
            <a:r>
              <a:rPr lang="en-US" sz="5400" b="1" kern="1200" dirty="0" err="1">
                <a:solidFill>
                  <a:schemeClr val="tx1"/>
                </a:solidFill>
                <a:latin typeface="+mj-lt"/>
                <a:ea typeface="+mj-ea"/>
                <a:cs typeface="+mj-cs"/>
              </a:rPr>
              <a:t>câu</a:t>
            </a:r>
            <a:endParaRPr lang="en-US" sz="5400" b="1" kern="1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C406F11C-2057-47D0-8DAA-957109B81D82}"/>
              </a:ext>
            </a:extLst>
          </p:cNvPr>
          <p:cNvPicPr>
            <a:picLocks noChangeAspect="1"/>
          </p:cNvPicPr>
          <p:nvPr/>
        </p:nvPicPr>
        <p:blipFill>
          <a:blip r:embed="rId2"/>
          <a:stretch>
            <a:fillRect/>
          </a:stretch>
        </p:blipFill>
        <p:spPr>
          <a:xfrm>
            <a:off x="2072732" y="573381"/>
            <a:ext cx="8046535" cy="4727339"/>
          </a:xfrm>
          <a:prstGeom prst="rect">
            <a:avLst/>
          </a:prstGeom>
        </p:spPr>
      </p:pic>
      <p:sp>
        <p:nvSpPr>
          <p:cNvPr id="36"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1C5076-F437-4F43-9CE2-15168CA32A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AE0CDE-C6B8-405C-A055-25C59FA13534}" type="slidenum">
              <a:rPr lang="en-US"/>
              <a:pPr>
                <a:spcAft>
                  <a:spcPts val="600"/>
                </a:spcAft>
              </a:pPr>
              <a:t>5</a:t>
            </a:fld>
            <a:endParaRPr lang="en-US"/>
          </a:p>
        </p:txBody>
      </p:sp>
    </p:spTree>
    <p:extLst>
      <p:ext uri="{BB962C8B-B14F-4D97-AF65-F5344CB8AC3E}">
        <p14:creationId xmlns:p14="http://schemas.microsoft.com/office/powerpoint/2010/main" val="3193611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024"/>
          </a:xfrm>
        </p:spPr>
        <p:txBody>
          <a:bodyPr>
            <a:normAutofit fontScale="90000"/>
          </a:bodyPr>
          <a:lstStyle/>
          <a:p>
            <a:r>
              <a:rPr lang="en-US" dirty="0" err="1"/>
              <a:t>Otomat</a:t>
            </a:r>
            <a:r>
              <a:rPr lang="en-US" dirty="0"/>
              <a:t> </a:t>
            </a:r>
            <a:r>
              <a:rPr lang="en-US" dirty="0" err="1"/>
              <a:t>không</a:t>
            </a:r>
            <a:r>
              <a:rPr lang="en-US" dirty="0"/>
              <a:t> </a:t>
            </a:r>
            <a:r>
              <a:rPr lang="en-US" dirty="0" err="1"/>
              <a:t>tất</a:t>
            </a:r>
            <a:r>
              <a:rPr lang="en-US" dirty="0"/>
              <a:t> </a:t>
            </a:r>
            <a:r>
              <a:rPr lang="en-US" dirty="0" err="1"/>
              <a:t>định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017" y="1097280"/>
                <a:ext cx="11234057" cy="5079683"/>
              </a:xfrm>
            </p:spPr>
            <p:txBody>
              <a:bodyPr/>
              <a:lstStyle/>
              <a:p>
                <a:r>
                  <a:rPr lang="en-US" dirty="0"/>
                  <a:t>Các </a:t>
                </a:r>
                <a:r>
                  <a:rPr lang="en-US" dirty="0" err="1"/>
                  <a:t>otomat</a:t>
                </a:r>
                <a:r>
                  <a:rPr lang="en-US" dirty="0"/>
                  <a:t> </a:t>
                </a:r>
                <a:r>
                  <a:rPr lang="en-US" dirty="0" err="1"/>
                  <a:t>xét</a:t>
                </a:r>
                <a:r>
                  <a:rPr lang="en-US" dirty="0"/>
                  <a:t> </a:t>
                </a:r>
                <a:r>
                  <a:rPr lang="en-US" dirty="0" err="1"/>
                  <a:t>đến</a:t>
                </a:r>
                <a:r>
                  <a:rPr lang="en-US" dirty="0"/>
                  <a:t> </a:t>
                </a:r>
                <a:r>
                  <a:rPr lang="en-US" dirty="0" err="1"/>
                  <a:t>thời</a:t>
                </a:r>
                <a:r>
                  <a:rPr lang="en-US" dirty="0"/>
                  <a:t> </a:t>
                </a:r>
                <a:r>
                  <a:rPr lang="en-US" dirty="0" err="1"/>
                  <a:t>điểm</a:t>
                </a:r>
                <a:r>
                  <a:rPr lang="en-US" dirty="0"/>
                  <a:t> </a:t>
                </a:r>
                <a:r>
                  <a:rPr lang="en-US" dirty="0" err="1"/>
                  <a:t>này</a:t>
                </a:r>
                <a:r>
                  <a:rPr lang="en-US" dirty="0"/>
                  <a:t> </a:t>
                </a:r>
                <a:r>
                  <a:rPr lang="en-US" dirty="0" err="1"/>
                  <a:t>là</a:t>
                </a:r>
                <a:r>
                  <a:rPr lang="en-US" dirty="0"/>
                  <a:t> </a:t>
                </a:r>
                <a:r>
                  <a:rPr lang="en-US" dirty="0" err="1">
                    <a:solidFill>
                      <a:srgbClr val="0000FF"/>
                    </a:solidFill>
                  </a:rPr>
                  <a:t>otomat</a:t>
                </a:r>
                <a:r>
                  <a:rPr lang="en-US" dirty="0">
                    <a:solidFill>
                      <a:srgbClr val="0000FF"/>
                    </a:solidFill>
                  </a:rPr>
                  <a:t> </a:t>
                </a:r>
                <a:r>
                  <a:rPr lang="en-US" dirty="0" err="1">
                    <a:solidFill>
                      <a:srgbClr val="0000FF"/>
                    </a:solidFill>
                  </a:rPr>
                  <a:t>tất</a:t>
                </a:r>
                <a:r>
                  <a:rPr lang="en-US" dirty="0">
                    <a:solidFill>
                      <a:srgbClr val="0000FF"/>
                    </a:solidFill>
                  </a:rPr>
                  <a:t> </a:t>
                </a:r>
                <a:r>
                  <a:rPr lang="en-US" dirty="0" err="1">
                    <a:solidFill>
                      <a:srgbClr val="0000FF"/>
                    </a:solidFill>
                  </a:rPr>
                  <a:t>định</a:t>
                </a:r>
                <a:r>
                  <a:rPr lang="en-US" dirty="0">
                    <a:solidFill>
                      <a:srgbClr val="0000FF"/>
                    </a:solidFill>
                  </a:rPr>
                  <a:t> </a:t>
                </a:r>
                <a:r>
                  <a:rPr lang="en-US" dirty="0" err="1"/>
                  <a:t>vì</a:t>
                </a:r>
                <a:r>
                  <a:rPr lang="en-US" dirty="0"/>
                  <a:t> </a:t>
                </a:r>
                <a:r>
                  <a:rPr lang="en-US" dirty="0" err="1"/>
                  <a:t>mỗi</a:t>
                </a:r>
                <a:r>
                  <a:rPr lang="en-US" dirty="0"/>
                  <a:t> </a:t>
                </a:r>
                <a:r>
                  <a:rPr lang="en-US" dirty="0" err="1"/>
                  <a:t>trạng</a:t>
                </a:r>
                <a:r>
                  <a:rPr lang="en-US" dirty="0"/>
                  <a:t> </a:t>
                </a:r>
                <a:r>
                  <a:rPr lang="en-US" dirty="0" err="1"/>
                  <a:t>thái</a:t>
                </a:r>
                <a:r>
                  <a:rPr lang="en-US" dirty="0"/>
                  <a:t> </a:t>
                </a:r>
                <a:r>
                  <a:rPr lang="en-US" dirty="0" err="1"/>
                  <a:t>và</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đầu</a:t>
                </a:r>
                <a:r>
                  <a:rPr lang="en-US" dirty="0"/>
                  <a:t> </a:t>
                </a:r>
                <a:r>
                  <a:rPr lang="en-US" dirty="0" err="1"/>
                  <a:t>vào</a:t>
                </a:r>
                <a:r>
                  <a:rPr lang="en-US" dirty="0"/>
                  <a:t> </a:t>
                </a:r>
                <a:r>
                  <a:rPr lang="en-US" dirty="0" err="1"/>
                  <a:t>có</a:t>
                </a:r>
                <a:r>
                  <a:rPr lang="en-US" dirty="0"/>
                  <a:t> </a:t>
                </a:r>
                <a:r>
                  <a:rPr lang="en-US" dirty="0" err="1">
                    <a:solidFill>
                      <a:srgbClr val="0000FF"/>
                    </a:solidFill>
                  </a:rPr>
                  <a:t>một</a:t>
                </a:r>
                <a:r>
                  <a:rPr lang="en-US" dirty="0">
                    <a:solidFill>
                      <a:srgbClr val="0000FF"/>
                    </a:solidFill>
                  </a:rPr>
                  <a:t> </a:t>
                </a:r>
                <a:r>
                  <a:rPr lang="en-US" dirty="0" err="1">
                    <a:solidFill>
                      <a:srgbClr val="0000FF"/>
                    </a:solidFill>
                  </a:rPr>
                  <a:t>trạng</a:t>
                </a:r>
                <a:r>
                  <a:rPr lang="en-US" dirty="0">
                    <a:solidFill>
                      <a:srgbClr val="0000FF"/>
                    </a:solidFill>
                  </a:rPr>
                  <a:t> </a:t>
                </a:r>
                <a:r>
                  <a:rPr lang="en-US" dirty="0" err="1">
                    <a:solidFill>
                      <a:srgbClr val="0000FF"/>
                    </a:solidFill>
                  </a:rPr>
                  <a:t>thái</a:t>
                </a:r>
                <a:r>
                  <a:rPr lang="en-US" dirty="0">
                    <a:solidFill>
                      <a:srgbClr val="0000FF"/>
                    </a:solidFill>
                  </a:rPr>
                  <a:t> </a:t>
                </a:r>
                <a:r>
                  <a:rPr lang="en-US" dirty="0" err="1">
                    <a:solidFill>
                      <a:srgbClr val="0000FF"/>
                    </a:solidFill>
                  </a:rPr>
                  <a:t>tiếp</a:t>
                </a:r>
                <a:r>
                  <a:rPr lang="en-US" dirty="0">
                    <a:solidFill>
                      <a:srgbClr val="0000FF"/>
                    </a:solidFill>
                  </a:rPr>
                  <a:t> </a:t>
                </a:r>
                <a:r>
                  <a:rPr lang="en-US" dirty="0" err="1">
                    <a:solidFill>
                      <a:srgbClr val="0000FF"/>
                    </a:solidFill>
                  </a:rPr>
                  <a:t>theo</a:t>
                </a:r>
                <a:r>
                  <a:rPr lang="en-US" dirty="0">
                    <a:solidFill>
                      <a:srgbClr val="0000FF"/>
                    </a:solidFill>
                  </a:rPr>
                  <a:t> </a:t>
                </a:r>
                <a:r>
                  <a:rPr lang="en-US" dirty="0" err="1">
                    <a:solidFill>
                      <a:srgbClr val="0000FF"/>
                    </a:solidFill>
                  </a:rPr>
                  <a:t>duy</a:t>
                </a:r>
                <a:r>
                  <a:rPr lang="en-US" dirty="0">
                    <a:solidFill>
                      <a:srgbClr val="0000FF"/>
                    </a:solidFill>
                  </a:rPr>
                  <a:t> </a:t>
                </a:r>
                <a:r>
                  <a:rPr lang="en-US" dirty="0" err="1">
                    <a:solidFill>
                      <a:srgbClr val="0000FF"/>
                    </a:solidFill>
                  </a:rPr>
                  <a:t>nhất</a:t>
                </a:r>
                <a:r>
                  <a:rPr lang="en-US" dirty="0"/>
                  <a:t>.</a:t>
                </a:r>
              </a:p>
              <a:p>
                <a:r>
                  <a:rPr lang="en-US" dirty="0" err="1"/>
                  <a:t>Các</a:t>
                </a:r>
                <a:r>
                  <a:rPr lang="en-US" dirty="0"/>
                  <a:t> </a:t>
                </a:r>
                <a:r>
                  <a:rPr lang="en-US" dirty="0" err="1"/>
                  <a:t>otomat</a:t>
                </a:r>
                <a:r>
                  <a:rPr lang="en-US" dirty="0"/>
                  <a:t> </a:t>
                </a:r>
                <a:r>
                  <a:rPr lang="en-US" dirty="0" err="1"/>
                  <a:t>xét</a:t>
                </a:r>
                <a:r>
                  <a:rPr lang="en-US" dirty="0"/>
                  <a:t> </a:t>
                </a:r>
                <a:r>
                  <a:rPr lang="en-US" dirty="0" err="1"/>
                  <a:t>tiếp</a:t>
                </a:r>
                <a:r>
                  <a:rPr lang="en-US" dirty="0"/>
                  <a:t> </a:t>
                </a:r>
                <a:r>
                  <a:rPr lang="en-US" dirty="0" err="1"/>
                  <a:t>sau</a:t>
                </a:r>
                <a:r>
                  <a:rPr lang="en-US" dirty="0"/>
                  <a:t> </a:t>
                </a:r>
                <a:r>
                  <a:rPr lang="en-US" dirty="0" err="1"/>
                  <a:t>đây</a:t>
                </a:r>
                <a:r>
                  <a:rPr lang="en-US" dirty="0"/>
                  <a:t> </a:t>
                </a:r>
                <a:r>
                  <a:rPr lang="en-US" dirty="0" err="1"/>
                  <a:t>là</a:t>
                </a:r>
                <a:r>
                  <a:rPr lang="en-US" dirty="0"/>
                  <a:t> </a:t>
                </a:r>
                <a:r>
                  <a:rPr lang="en-US" dirty="0" err="1">
                    <a:solidFill>
                      <a:srgbClr val="FF0000"/>
                    </a:solidFill>
                  </a:rPr>
                  <a:t>otomat</a:t>
                </a:r>
                <a:r>
                  <a:rPr lang="en-US" dirty="0">
                    <a:solidFill>
                      <a:srgbClr val="FF0000"/>
                    </a:solidFill>
                  </a:rPr>
                  <a:t> </a:t>
                </a:r>
                <a:r>
                  <a:rPr lang="en-US" dirty="0" err="1">
                    <a:solidFill>
                      <a:srgbClr val="FF0000"/>
                    </a:solidFill>
                  </a:rPr>
                  <a:t>không</a:t>
                </a:r>
                <a:r>
                  <a:rPr lang="en-US" dirty="0">
                    <a:solidFill>
                      <a:srgbClr val="FF0000"/>
                    </a:solidFill>
                  </a:rPr>
                  <a:t> </a:t>
                </a:r>
                <a:r>
                  <a:rPr lang="en-US" dirty="0" err="1">
                    <a:solidFill>
                      <a:srgbClr val="FF0000"/>
                    </a:solidFill>
                  </a:rPr>
                  <a:t>tất</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t>vì</a:t>
                </a:r>
                <a:r>
                  <a:rPr lang="en-US" dirty="0"/>
                  <a:t> </a:t>
                </a:r>
                <a:r>
                  <a:rPr lang="en-US" dirty="0" err="1"/>
                  <a:t>mỗi</a:t>
                </a:r>
                <a:r>
                  <a:rPr lang="en-US" dirty="0"/>
                  <a:t> </a:t>
                </a:r>
                <a:r>
                  <a:rPr lang="en-US" dirty="0" err="1"/>
                  <a:t>trạng</a:t>
                </a:r>
                <a:r>
                  <a:rPr lang="en-US" dirty="0"/>
                  <a:t> </a:t>
                </a:r>
                <a:r>
                  <a:rPr lang="en-US" dirty="0" err="1"/>
                  <a:t>thái</a:t>
                </a:r>
                <a:r>
                  <a:rPr lang="en-US" dirty="0"/>
                  <a:t> </a:t>
                </a:r>
                <a:r>
                  <a:rPr lang="en-US" dirty="0" err="1"/>
                  <a:t>và</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đầu</a:t>
                </a:r>
                <a:r>
                  <a:rPr lang="en-US" dirty="0"/>
                  <a:t> </a:t>
                </a:r>
                <a:r>
                  <a:rPr lang="en-US" dirty="0" err="1"/>
                  <a:t>vào</a:t>
                </a:r>
                <a:r>
                  <a:rPr lang="en-US" dirty="0"/>
                  <a:t> </a:t>
                </a:r>
                <a:r>
                  <a:rPr lang="en-US" dirty="0" err="1"/>
                  <a:t>có</a:t>
                </a:r>
                <a:r>
                  <a:rPr lang="en-US" dirty="0"/>
                  <a:t> </a:t>
                </a:r>
                <a:r>
                  <a:rPr lang="en-US" dirty="0" err="1">
                    <a:solidFill>
                      <a:srgbClr val="0000FF"/>
                    </a:solidFill>
                  </a:rPr>
                  <a:t>nhiều</a:t>
                </a:r>
                <a:r>
                  <a:rPr lang="en-US" dirty="0">
                    <a:solidFill>
                      <a:srgbClr val="0000FF"/>
                    </a:solidFill>
                  </a:rPr>
                  <a:t> </a:t>
                </a:r>
                <a:r>
                  <a:rPr lang="en-US" dirty="0" err="1">
                    <a:solidFill>
                      <a:srgbClr val="0000FF"/>
                    </a:solidFill>
                  </a:rPr>
                  <a:t>trạng</a:t>
                </a:r>
                <a:r>
                  <a:rPr lang="en-US" dirty="0">
                    <a:solidFill>
                      <a:srgbClr val="0000FF"/>
                    </a:solidFill>
                  </a:rPr>
                  <a:t> </a:t>
                </a:r>
                <a:r>
                  <a:rPr lang="en-US" dirty="0" err="1">
                    <a:solidFill>
                      <a:srgbClr val="0000FF"/>
                    </a:solidFill>
                  </a:rPr>
                  <a:t>thái</a:t>
                </a:r>
                <a:r>
                  <a:rPr lang="en-US" dirty="0">
                    <a:solidFill>
                      <a:srgbClr val="0000FF"/>
                    </a:solidFill>
                  </a:rPr>
                  <a:t> </a:t>
                </a:r>
                <a:r>
                  <a:rPr lang="en-US" dirty="0" err="1">
                    <a:solidFill>
                      <a:srgbClr val="0000FF"/>
                    </a:solidFill>
                  </a:rPr>
                  <a:t>tiếp</a:t>
                </a:r>
                <a:r>
                  <a:rPr lang="en-US" dirty="0">
                    <a:solidFill>
                      <a:srgbClr val="0000FF"/>
                    </a:solidFill>
                  </a:rPr>
                  <a:t> </a:t>
                </a:r>
                <a:r>
                  <a:rPr lang="en-US" dirty="0" err="1">
                    <a:solidFill>
                      <a:srgbClr val="0000FF"/>
                    </a:solidFill>
                  </a:rPr>
                  <a:t>theo</a:t>
                </a:r>
                <a:r>
                  <a:rPr lang="en-US" dirty="0">
                    <a:solidFill>
                      <a:srgbClr val="0000FF"/>
                    </a:solidFill>
                  </a:rPr>
                  <a:t> </a:t>
                </a:r>
                <a:r>
                  <a:rPr lang="en-US" dirty="0" err="1">
                    <a:solidFill>
                      <a:srgbClr val="0000FF"/>
                    </a:solidFill>
                  </a:rPr>
                  <a:t>khả</a:t>
                </a:r>
                <a:r>
                  <a:rPr lang="en-US" dirty="0">
                    <a:solidFill>
                      <a:srgbClr val="0000FF"/>
                    </a:solidFill>
                  </a:rPr>
                  <a:t> </a:t>
                </a:r>
                <a:r>
                  <a:rPr lang="en-US" dirty="0" err="1">
                    <a:solidFill>
                      <a:srgbClr val="0000FF"/>
                    </a:solidFill>
                  </a:rPr>
                  <a:t>dĩ</a:t>
                </a:r>
                <a:r>
                  <a:rPr lang="en-US" dirty="0"/>
                  <a:t>.</a:t>
                </a:r>
              </a:p>
              <a:p>
                <a:r>
                  <a:rPr lang="en-US" dirty="0" err="1"/>
                  <a:t>Otomat</a:t>
                </a:r>
                <a:r>
                  <a:rPr lang="en-US" dirty="0"/>
                  <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𝐹</m:t>
                        </m:r>
                      </m:e>
                    </m:d>
                  </m:oMath>
                </a14:m>
                <a:r>
                  <a:rPr lang="en-US" dirty="0"/>
                  <a:t>, </a:t>
                </a:r>
                <a14:m>
                  <m:oMath xmlns:m="http://schemas.openxmlformats.org/officeDocument/2006/math">
                    <m:r>
                      <a:rPr lang="en-US" i="1" dirty="0">
                        <a:latin typeface="Cambria Math" panose="02040503050406030204" pitchFamily="18" charset="0"/>
                        <a:sym typeface="Wingdings" panose="05000000000000000000" pitchFamily="2" charset="2"/>
                      </a:rPr>
                      <m:t>𝑆</m:t>
                    </m:r>
                  </m:oMath>
                </a14:m>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a:t>
                </a:r>
                <a:r>
                  <a:rPr lang="en-US" dirty="0" err="1">
                    <a:sym typeface="Wingdings" panose="05000000000000000000" pitchFamily="2" charset="2"/>
                  </a:rPr>
                  <a:t>hữu</a:t>
                </a:r>
                <a:r>
                  <a:rPr lang="en-US" dirty="0">
                    <a:sym typeface="Wingdings" panose="05000000000000000000" pitchFamily="2" charset="2"/>
                  </a:rPr>
                  <a:t> </a:t>
                </a:r>
                <a:r>
                  <a:rPr lang="en-US" dirty="0" err="1">
                    <a:sym typeface="Wingdings" panose="05000000000000000000" pitchFamily="2" charset="2"/>
                  </a:rPr>
                  <a:t>hạn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sym typeface="Wingdings" panose="05000000000000000000" pitchFamily="2" charset="2"/>
                      </a:rPr>
                      <m:t>𝐼</m:t>
                    </m:r>
                  </m:oMath>
                </a14:m>
                <a:r>
                  <a:rPr lang="en-US" dirty="0">
                    <a:sym typeface="Wingdings" panose="05000000000000000000" pitchFamily="2" charset="2"/>
                  </a:rPr>
                  <a:t> </a:t>
                </a:r>
                <a:r>
                  <a:rPr lang="en-US" dirty="0" err="1">
                    <a:sym typeface="Wingdings" panose="05000000000000000000" pitchFamily="2" charset="2"/>
                  </a:rPr>
                  <a:t>bộ</a:t>
                </a:r>
                <a:r>
                  <a:rPr lang="en-US" dirty="0">
                    <a:sym typeface="Wingdings" panose="05000000000000000000" pitchFamily="2" charset="2"/>
                  </a:rPr>
                  <a:t> </a:t>
                </a:r>
                <a:r>
                  <a:rPr lang="en-US" dirty="0" err="1">
                    <a:sym typeface="Wingdings" panose="05000000000000000000" pitchFamily="2" charset="2"/>
                  </a:rPr>
                  <a:t>chữ</a:t>
                </a:r>
                <a:r>
                  <a:rPr lang="en-US" dirty="0">
                    <a:sym typeface="Wingdings" panose="05000000000000000000" pitchFamily="2" charset="2"/>
                  </a:rPr>
                  <a:t> </a:t>
                </a:r>
                <a:r>
                  <a:rPr lang="en-US" dirty="0" err="1">
                    <a:sym typeface="Wingdings" panose="05000000000000000000" pitchFamily="2" charset="2"/>
                  </a:rPr>
                  <a:t>cái</a:t>
                </a:r>
                <a:r>
                  <a:rPr lang="en-US" dirty="0">
                    <a:sym typeface="Wingdings" panose="05000000000000000000" pitchFamily="2" charset="2"/>
                  </a:rPr>
                  <a:t> </a:t>
                </a:r>
                <a:r>
                  <a:rPr lang="en-US" dirty="0" err="1">
                    <a:sym typeface="Wingdings" panose="05000000000000000000" pitchFamily="2" charset="2"/>
                  </a:rPr>
                  <a:t>đầu</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sym typeface="Wingdings" panose="05000000000000000000" pitchFamily="2" charset="2"/>
                      </a:rPr>
                      <m:t>𝑓</m:t>
                    </m:r>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hàm</a:t>
                </a:r>
                <a:r>
                  <a:rPr lang="en-US" dirty="0">
                    <a:sym typeface="Wingdings" panose="05000000000000000000" pitchFamily="2" charset="2"/>
                  </a:rPr>
                  <a:t> </a:t>
                </a:r>
                <a:r>
                  <a:rPr lang="en-US" dirty="0" err="1">
                    <a:sym typeface="Wingdings" panose="05000000000000000000" pitchFamily="2" charset="2"/>
                  </a:rPr>
                  <a:t>chuyển</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mỗi</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ứng</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mỗi</a:t>
                </a:r>
                <a:r>
                  <a:rPr lang="en-US" dirty="0">
                    <a:sym typeface="Wingdings" panose="05000000000000000000" pitchFamily="2" charset="2"/>
                  </a:rPr>
                  <a:t> </a:t>
                </a:r>
                <a:r>
                  <a:rPr lang="en-US" dirty="0" err="1">
                    <a:sym typeface="Wingdings" panose="05000000000000000000" pitchFamily="2" charset="2"/>
                  </a:rPr>
                  <a:t>đầu</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olidFill>
                      <a:srgbClr val="FF0000"/>
                    </a:solidFill>
                    <a:sym typeface="Wingdings" panose="05000000000000000000" pitchFamily="2" charset="2"/>
                  </a:rPr>
                  <a:t>tập</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trạng</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thái</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đầu</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ra</a:t>
                </a:r>
                <a:r>
                  <a:rPr lang="en-US" dirty="0">
                    <a:sym typeface="Wingdings" panose="05000000000000000000" pitchFamily="2" charset="2"/>
                  </a:rPr>
                  <a:t>,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𝑠</m:t>
                        </m:r>
                      </m:e>
                      <m:sub>
                        <m:r>
                          <a:rPr lang="en-US" i="1">
                            <a:latin typeface="Cambria Math" panose="02040503050406030204" pitchFamily="18" charset="0"/>
                            <a:sym typeface="Wingdings" panose="05000000000000000000" pitchFamily="2" charset="2"/>
                          </a:rPr>
                          <m:t>0</m:t>
                        </m:r>
                      </m:sub>
                    </m:sSub>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xuất</a:t>
                </a:r>
                <a:r>
                  <a:rPr lang="en-US" dirty="0">
                    <a:sym typeface="Wingdings" panose="05000000000000000000" pitchFamily="2" charset="2"/>
                  </a:rPr>
                  <a:t> </a:t>
                </a:r>
                <a:r>
                  <a:rPr lang="en-US" dirty="0" err="1">
                    <a:sym typeface="Wingdings" panose="05000000000000000000" pitchFamily="2" charset="2"/>
                  </a:rPr>
                  <a:t>phát</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a:t>
                </a:r>
                <a:r>
                  <a:rPr lang="en-US" dirty="0" err="1">
                    <a:sym typeface="Wingdings" panose="05000000000000000000" pitchFamily="2" charset="2"/>
                  </a:rPr>
                  <a:t>trạng</a:t>
                </a:r>
                <a:r>
                  <a:rPr lang="en-US" dirty="0">
                    <a:sym typeface="Wingdings" panose="05000000000000000000" pitchFamily="2" charset="2"/>
                  </a:rPr>
                  <a:t> </a:t>
                </a:r>
                <a:r>
                  <a:rPr lang="en-US" dirty="0" err="1">
                    <a:sym typeface="Wingdings" panose="05000000000000000000" pitchFamily="2" charset="2"/>
                  </a:rPr>
                  <a:t>thái</a:t>
                </a:r>
                <a:r>
                  <a:rPr lang="en-US" dirty="0">
                    <a:sym typeface="Wingdings" panose="05000000000000000000" pitchFamily="2" charset="2"/>
                  </a:rPr>
                  <a:t> </a:t>
                </a:r>
                <a:r>
                  <a:rPr lang="en-US" dirty="0" err="1">
                    <a:sym typeface="Wingdings" panose="05000000000000000000" pitchFamily="2" charset="2"/>
                  </a:rPr>
                  <a:t>kết</a:t>
                </a:r>
                <a:r>
                  <a:rPr lang="en-US" dirty="0">
                    <a:sym typeface="Wingdings" panose="05000000000000000000" pitchFamily="2" charset="2"/>
                  </a:rPr>
                  <a:t> </a:t>
                </a:r>
                <a:r>
                  <a:rPr lang="en-US" dirty="0" err="1">
                    <a:sym typeface="Wingdings" panose="05000000000000000000" pitchFamily="2" charset="2"/>
                  </a:rPr>
                  <a:t>thúc</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sym typeface="Wingdings" panose="05000000000000000000" pitchFamily="2" charset="2"/>
                      </a:rPr>
                      <m:t>𝐹</m:t>
                    </m:r>
                  </m:oMath>
                </a14:m>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con </a:t>
                </a:r>
                <a:r>
                  <a:rPr lang="en-US" dirty="0" err="1">
                    <a:sym typeface="Wingdings" panose="05000000000000000000" pitchFamily="2" charset="2"/>
                  </a:rPr>
                  <a:t>của</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sym typeface="Wingdings" panose="05000000000000000000" pitchFamily="2" charset="2"/>
                      </a:rPr>
                      <m:t>𝑆</m:t>
                    </m:r>
                  </m:oMath>
                </a14:m>
                <a:r>
                  <a:rPr lang="en-US" dirty="0">
                    <a:sym typeface="Wingdings" panose="05000000000000000000" pitchFamily="2" charset="2"/>
                  </a:rPr>
                  <a:t>.</a:t>
                </a:r>
              </a:p>
              <a:p>
                <a:endParaRPr lang="en-US" dirty="0">
                  <a:sym typeface="Wingdings" panose="05000000000000000000" pitchFamily="2" charset="2"/>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017" y="1097280"/>
                <a:ext cx="11234057" cy="5079683"/>
              </a:xfrm>
              <a:blipFill rotWithShape="0">
                <a:blip r:embed="rId2"/>
                <a:stretch>
                  <a:fillRect l="-977" t="-1921"/>
                </a:stretch>
              </a:blipFill>
            </p:spPr>
            <p:txBody>
              <a:bodyPr/>
              <a:lstStyle/>
              <a:p>
                <a:r>
                  <a:rPr lang="fr-CA">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50</a:t>
            </a:fld>
            <a:endParaRPr lang="en-US"/>
          </a:p>
        </p:txBody>
      </p:sp>
      <p:pic>
        <p:nvPicPr>
          <p:cNvPr id="5" name="Picture 4"/>
          <p:cNvPicPr>
            <a:picLocks noChangeAspect="1"/>
          </p:cNvPicPr>
          <p:nvPr/>
        </p:nvPicPr>
        <p:blipFill>
          <a:blip r:embed="rId3"/>
          <a:stretch>
            <a:fillRect/>
          </a:stretch>
        </p:blipFill>
        <p:spPr>
          <a:xfrm>
            <a:off x="1697762" y="4585063"/>
            <a:ext cx="3200809" cy="2226084"/>
          </a:xfrm>
          <a:prstGeom prst="rect">
            <a:avLst/>
          </a:prstGeom>
        </p:spPr>
      </p:pic>
      <p:pic>
        <p:nvPicPr>
          <p:cNvPr id="6" name="Picture 5"/>
          <p:cNvPicPr>
            <a:picLocks noChangeAspect="1"/>
          </p:cNvPicPr>
          <p:nvPr/>
        </p:nvPicPr>
        <p:blipFill>
          <a:blip r:embed="rId4"/>
          <a:stretch>
            <a:fillRect/>
          </a:stretch>
        </p:blipFill>
        <p:spPr>
          <a:xfrm>
            <a:off x="7125244" y="4351010"/>
            <a:ext cx="2856956" cy="2384459"/>
          </a:xfrm>
          <a:prstGeom prst="rect">
            <a:avLst/>
          </a:prstGeom>
        </p:spPr>
      </p:pic>
    </p:spTree>
    <p:extLst>
      <p:ext uri="{BB962C8B-B14F-4D97-AF65-F5344CB8AC3E}">
        <p14:creationId xmlns:p14="http://schemas.microsoft.com/office/powerpoint/2010/main" val="4179517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39634"/>
                <a:ext cx="10515600" cy="5837329"/>
              </a:xfrm>
            </p:spPr>
            <p:txBody>
              <a:bodyPr/>
              <a:lstStyle/>
              <a:p>
                <a:endParaRPr lang="en-US" dirty="0"/>
              </a:p>
              <a:p>
                <a:endParaRPr lang="en-US" dirty="0"/>
              </a:p>
              <a:p>
                <a:r>
                  <a:rPr lang="en-US" dirty="0" err="1"/>
                  <a:t>Giả</a:t>
                </a:r>
                <a:r>
                  <a:rPr lang="en-US" dirty="0"/>
                  <a:t> </a:t>
                </a:r>
                <a:r>
                  <a:rPr lang="en-US" dirty="0" err="1"/>
                  <a:t>sử</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oMath>
                </a14:m>
                <a:r>
                  <a:rPr lang="en-US" dirty="0"/>
                  <a:t> </a:t>
                </a:r>
                <a:r>
                  <a:rPr lang="en-US" dirty="0" err="1"/>
                  <a:t>là</a:t>
                </a:r>
                <a:r>
                  <a:rPr lang="en-US" dirty="0"/>
                  <a:t> </a:t>
                </a:r>
                <a:r>
                  <a:rPr lang="en-US" dirty="0" err="1"/>
                  <a:t>xâu</a:t>
                </a:r>
                <a:r>
                  <a:rPr lang="en-US" dirty="0"/>
                  <a:t> </a:t>
                </a:r>
                <a:r>
                  <a:rPr lang="en-US" dirty="0" err="1"/>
                  <a:t>trong</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r>
                  <a:rPr lang="en-US" dirty="0"/>
                  <a:t>, </a:t>
                </a:r>
                <a:r>
                  <a:rPr lang="en-US" dirty="0" err="1"/>
                  <a:t>khi</a:t>
                </a:r>
                <a:r>
                  <a:rPr lang="en-US" dirty="0"/>
                  <a:t> </a:t>
                </a:r>
                <a:r>
                  <a:rPr lang="en-US" dirty="0" err="1"/>
                  <a:t>đó</a:t>
                </a:r>
                <a:r>
                  <a:rPr lang="en-US"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𝑆</m:t>
                        </m:r>
                      </m:e>
                      <m:sub>
                        <m:r>
                          <a:rPr lang="en-US" b="0" i="0" smtClean="0">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b>
                      <m:sup/>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𝑘</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𝑘</m:t>
                            </m:r>
                            <m:r>
                              <a:rPr lang="en-US" b="0" i="1" smtClean="0">
                                <a:latin typeface="Cambria Math" panose="02040503050406030204" pitchFamily="18" charset="0"/>
                              </a:rPr>
                              <m:t>−1</m:t>
                            </m:r>
                          </m:sub>
                        </m:sSub>
                      </m:sub>
                      <m:sup/>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𝑘</m:t>
                            </m:r>
                          </m:sub>
                        </m:sSub>
                        <m:r>
                          <a:rPr lang="en-US" i="1">
                            <a:latin typeface="Cambria Math" panose="02040503050406030204" pitchFamily="18" charset="0"/>
                          </a:rPr>
                          <m:t>)</m:t>
                        </m:r>
                      </m:e>
                    </m:nary>
                  </m:oMath>
                </a14:m>
                <a:endParaRPr lang="en-US" b="0" dirty="0"/>
              </a:p>
              <a:p>
                <a:r>
                  <a:rPr lang="en-US" dirty="0">
                    <a:solidFill>
                      <a:srgbClr val="0000FF"/>
                    </a:solidFill>
                  </a:rPr>
                  <a:t>X</a:t>
                </a:r>
                <a:r>
                  <a:rPr lang="en-US" dirty="0" err="1">
                    <a:solidFill>
                      <a:srgbClr val="0000FF"/>
                    </a:solidFill>
                  </a:rPr>
                  <a:t>âu</a:t>
                </a:r>
                <a:r>
                  <a:rPr lang="en-US" dirty="0">
                    <a:solidFill>
                      <a:srgbClr val="0000FF"/>
                    </a:solidFill>
                  </a:rPr>
                  <a:t> </a:t>
                </a:r>
                <a14:m>
                  <m:oMath xmlns:m="http://schemas.openxmlformats.org/officeDocument/2006/math">
                    <m:r>
                      <a:rPr lang="en-US" b="0" i="1" smtClean="0">
                        <a:solidFill>
                          <a:srgbClr val="0000FF"/>
                        </a:solidFill>
                        <a:latin typeface="Cambria Math" panose="02040503050406030204" pitchFamily="18" charset="0"/>
                      </a:rPr>
                      <m:t>𝑥</m:t>
                    </m:r>
                  </m:oMath>
                </a14:m>
                <a:r>
                  <a:rPr lang="en-US" dirty="0">
                    <a:solidFill>
                      <a:srgbClr val="0000FF"/>
                    </a:solidFill>
                  </a:rPr>
                  <a:t> </a:t>
                </a:r>
                <a:r>
                  <a:rPr lang="en-US" dirty="0" err="1">
                    <a:solidFill>
                      <a:srgbClr val="0000FF"/>
                    </a:solidFill>
                  </a:rPr>
                  <a:t>được</a:t>
                </a:r>
                <a:r>
                  <a:rPr lang="en-US" dirty="0">
                    <a:solidFill>
                      <a:srgbClr val="0000FF"/>
                    </a:solidFill>
                  </a:rPr>
                  <a:t> </a:t>
                </a:r>
                <a:r>
                  <a:rPr lang="en-US" dirty="0" err="1">
                    <a:solidFill>
                      <a:srgbClr val="0000FF"/>
                    </a:solidFill>
                  </a:rPr>
                  <a:t>gọi</a:t>
                </a:r>
                <a:r>
                  <a:rPr lang="en-US" dirty="0">
                    <a:solidFill>
                      <a:srgbClr val="0000FF"/>
                    </a:solidFill>
                  </a:rPr>
                  <a:t> </a:t>
                </a:r>
                <a:r>
                  <a:rPr lang="en-US" dirty="0" err="1">
                    <a:solidFill>
                      <a:srgbClr val="0000FF"/>
                    </a:solidFill>
                  </a:rPr>
                  <a:t>là</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nhận</a:t>
                </a:r>
                <a:r>
                  <a:rPr lang="en-US" dirty="0">
                    <a:solidFill>
                      <a:srgbClr val="0000FF"/>
                    </a:solidFill>
                  </a:rPr>
                  <a:t> </a:t>
                </a:r>
                <a:r>
                  <a:rPr lang="en-US" dirty="0" err="1"/>
                  <a:t>được</a:t>
                </a:r>
                <a:r>
                  <a:rPr lang="en-US" dirty="0"/>
                  <a:t> </a:t>
                </a:r>
                <a:r>
                  <a:rPr lang="en-US" dirty="0" err="1"/>
                  <a:t>bởi</a:t>
                </a:r>
                <a:r>
                  <a:rPr lang="en-US" dirty="0"/>
                  <a:t> </a:t>
                </a:r>
                <a:r>
                  <a:rPr lang="en-US" dirty="0" err="1"/>
                  <a:t>máy</a:t>
                </a:r>
                <a:r>
                  <a:rPr lang="en-US" dirty="0"/>
                  <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a:t>
                </a:r>
                <a:r>
                  <a:rPr lang="en-US" dirty="0" err="1"/>
                  <a:t>nếu</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oMath>
                </a14:m>
                <a:r>
                  <a:rPr lang="en-US" dirty="0"/>
                  <a:t> </a:t>
                </a:r>
                <a:r>
                  <a:rPr lang="en-US" dirty="0" err="1"/>
                  <a:t>chứa</a:t>
                </a:r>
                <a:r>
                  <a:rPr lang="en-US" dirty="0"/>
                  <a:t> </a:t>
                </a:r>
                <a:r>
                  <a:rPr lang="en-US" dirty="0" err="1"/>
                  <a:t>trạng</a:t>
                </a:r>
                <a:r>
                  <a:rPr lang="en-US" dirty="0"/>
                  <a:t> </a:t>
                </a:r>
                <a:r>
                  <a:rPr lang="en-US" dirty="0" err="1"/>
                  <a:t>thái</a:t>
                </a:r>
                <a:r>
                  <a:rPr lang="en-US" dirty="0"/>
                  <a:t> </a:t>
                </a:r>
                <a:r>
                  <a:rPr lang="en-US" dirty="0" err="1"/>
                  <a:t>kết</a:t>
                </a:r>
                <a:r>
                  <a:rPr lang="en-US" dirty="0"/>
                  <a:t> </a:t>
                </a:r>
                <a:r>
                  <a:rPr lang="en-US" dirty="0" err="1"/>
                  <a:t>thúc</a:t>
                </a:r>
                <a:r>
                  <a:rPr lang="en-US" dirty="0"/>
                  <a:t> (</a:t>
                </a:r>
                <a:r>
                  <a:rPr lang="en-US" dirty="0" err="1"/>
                  <a:t>thuộc</a:t>
                </a:r>
                <a:r>
                  <a:rPr lang="en-US" dirty="0"/>
                  <a:t> </a:t>
                </a:r>
                <a14:m>
                  <m:oMath xmlns:m="http://schemas.openxmlformats.org/officeDocument/2006/math">
                    <m:r>
                      <a:rPr lang="en-US" b="0" i="1" smtClean="0">
                        <a:latin typeface="Cambria Math" panose="02040503050406030204" pitchFamily="18" charset="0"/>
                      </a:rPr>
                      <m:t>𝐹</m:t>
                    </m:r>
                  </m:oMath>
                </a14:m>
                <a:r>
                  <a:rPr lang="en-US" dirty="0"/>
                  <a:t>)</a:t>
                </a:r>
              </a:p>
              <a:p>
                <a:r>
                  <a:rPr lang="en-US" dirty="0">
                    <a:solidFill>
                      <a:srgbClr val="0000FF"/>
                    </a:solidFill>
                  </a:rPr>
                  <a:t>Ngôn </a:t>
                </a:r>
                <a:r>
                  <a:rPr lang="en-US" dirty="0" err="1">
                    <a:solidFill>
                      <a:srgbClr val="0000FF"/>
                    </a:solidFill>
                  </a:rPr>
                  <a:t>ngữ</a:t>
                </a:r>
                <a:r>
                  <a:rPr lang="en-US" dirty="0">
                    <a:solidFill>
                      <a:srgbClr val="0000FF"/>
                    </a:solidFill>
                  </a:rPr>
                  <a:t> </a:t>
                </a:r>
                <a:r>
                  <a:rPr lang="en-US" dirty="0" err="1">
                    <a:solidFill>
                      <a:srgbClr val="0000FF"/>
                    </a:solidFill>
                  </a:rPr>
                  <a:t>được</a:t>
                </a:r>
                <a:r>
                  <a:rPr lang="en-US" dirty="0">
                    <a:solidFill>
                      <a:srgbClr val="0000FF"/>
                    </a:solidFill>
                  </a:rPr>
                  <a:t> </a:t>
                </a:r>
                <a:r>
                  <a:rPr lang="en-US" dirty="0" err="1">
                    <a:solidFill>
                      <a:srgbClr val="0000FF"/>
                    </a:solidFill>
                  </a:rPr>
                  <a:t>chấp</a:t>
                </a:r>
                <a:r>
                  <a:rPr lang="en-US" dirty="0">
                    <a:solidFill>
                      <a:srgbClr val="0000FF"/>
                    </a:solidFill>
                  </a:rPr>
                  <a:t> </a:t>
                </a:r>
                <a:r>
                  <a:rPr lang="en-US" dirty="0" err="1">
                    <a:solidFill>
                      <a:srgbClr val="0000FF"/>
                    </a:solidFill>
                  </a:rPr>
                  <a:t>nhận</a:t>
                </a:r>
                <a:r>
                  <a:rPr lang="en-US" dirty="0">
                    <a:solidFill>
                      <a:srgbClr val="0000FF"/>
                    </a:solidFill>
                  </a:rPr>
                  <a:t> </a:t>
                </a:r>
                <a:r>
                  <a:rPr lang="en-US" dirty="0" err="1"/>
                  <a:t>được</a:t>
                </a:r>
                <a:r>
                  <a:rPr lang="en-US" dirty="0"/>
                  <a:t> </a:t>
                </a:r>
                <a:r>
                  <a:rPr lang="en-US" dirty="0" err="1"/>
                  <a:t>bởi</a:t>
                </a:r>
                <a:r>
                  <a:rPr lang="en-US" dirty="0"/>
                  <a:t> </a:t>
                </a:r>
                <a:r>
                  <a:rPr lang="en-US" dirty="0" err="1"/>
                  <a:t>máy</a:t>
                </a:r>
                <a:r>
                  <a:rPr lang="en-US" dirty="0"/>
                  <a:t> </a:t>
                </a:r>
                <a14:m>
                  <m:oMath xmlns:m="http://schemas.openxmlformats.org/officeDocument/2006/math">
                    <m:r>
                      <a:rPr lang="en-US" b="0" i="1" smtClean="0">
                        <a:latin typeface="Cambria Math" panose="02040503050406030204" pitchFamily="18" charset="0"/>
                      </a:rPr>
                      <m:t>𝑀</m:t>
                    </m:r>
                  </m:oMath>
                </a14:m>
                <a:r>
                  <a:rPr lang="en-US" dirty="0"/>
                  <a:t> </a:t>
                </a:r>
                <a:r>
                  <a:rPr lang="en-US" dirty="0" err="1"/>
                  <a:t>được</a:t>
                </a:r>
                <a:r>
                  <a:rPr lang="en-US" dirty="0"/>
                  <a:t> </a:t>
                </a:r>
                <a:r>
                  <a:rPr lang="en-US" dirty="0" err="1"/>
                  <a:t>ký</a:t>
                </a:r>
                <a:r>
                  <a:rPr lang="en-US" dirty="0"/>
                  <a:t> </a:t>
                </a:r>
                <a:r>
                  <a:rPr lang="en-US" dirty="0" err="1"/>
                  <a:t>hiệu</a:t>
                </a: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r>
                  <a:rPr lang="en-US" dirty="0" err="1"/>
                  <a:t>là</a:t>
                </a:r>
                <a:r>
                  <a:rPr lang="en-US" dirty="0"/>
                  <a:t> </a:t>
                </a:r>
                <a:r>
                  <a:rPr lang="en-US" dirty="0" err="1"/>
                  <a:t>tập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xâu</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14:m>
                  <m:oMath xmlns:m="http://schemas.openxmlformats.org/officeDocument/2006/math">
                    <m:r>
                      <a:rPr lang="en-US" b="0" i="1" smtClean="0">
                        <a:latin typeface="Cambria Math" panose="02040503050406030204" pitchFamily="18" charset="0"/>
                      </a:rPr>
                      <m:t>𝑀</m:t>
                    </m:r>
                  </m:oMath>
                </a14:m>
                <a:r>
                  <a:rPr lang="en-US" dirty="0"/>
                  <a:t>. </a:t>
                </a:r>
              </a:p>
              <a:p>
                <a:r>
                  <a:rPr lang="en-US" dirty="0" err="1"/>
                  <a:t>Định</a:t>
                </a:r>
                <a:r>
                  <a:rPr lang="en-US" dirty="0"/>
                  <a:t> </a:t>
                </a:r>
                <a:r>
                  <a:rPr lang="en-US" dirty="0" err="1"/>
                  <a:t>lý</a:t>
                </a:r>
                <a:r>
                  <a:rPr lang="en-US" dirty="0"/>
                  <a:t>: </a:t>
                </a:r>
                <a:r>
                  <a:rPr lang="en-US" dirty="0" err="1"/>
                  <a:t>Nếu</a:t>
                </a:r>
                <a:r>
                  <a:rPr lang="en-US" dirty="0"/>
                  <a:t> </a:t>
                </a:r>
                <a:r>
                  <a:rPr lang="en-US" dirty="0" err="1"/>
                  <a:t>ngôn</a:t>
                </a:r>
                <a:r>
                  <a:rPr lang="en-US" dirty="0"/>
                  <a:t> </a:t>
                </a:r>
                <a:r>
                  <a:rPr lang="en-US" dirty="0" err="1"/>
                  <a:t>ngữ</a:t>
                </a:r>
                <a:r>
                  <a:rPr lang="en-US" dirty="0"/>
                  <a:t> </a:t>
                </a:r>
                <a14:m>
                  <m:oMath xmlns:m="http://schemas.openxmlformats.org/officeDocument/2006/math">
                    <m:r>
                      <a:rPr lang="en-US" b="0" i="1" smtClean="0">
                        <a:latin typeface="Cambria Math" panose="02040503050406030204" pitchFamily="18" charset="0"/>
                      </a:rPr>
                      <m:t>𝐿</m:t>
                    </m:r>
                  </m:oMath>
                </a14:m>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0</m:t>
                        </m:r>
                      </m:sub>
                    </m:sSub>
                  </m:oMath>
                </a14:m>
                <a:r>
                  <a:rPr lang="en-US" dirty="0"/>
                  <a:t> </a:t>
                </a:r>
                <a:r>
                  <a:rPr lang="en-US" dirty="0" err="1"/>
                  <a:t>thì</a:t>
                </a:r>
                <a:r>
                  <a:rPr lang="en-US" dirty="0"/>
                  <a:t> </a:t>
                </a:r>
                <a14:m>
                  <m:oMath xmlns:m="http://schemas.openxmlformats.org/officeDocument/2006/math">
                    <m:r>
                      <a:rPr lang="en-US" b="0" i="1" smtClean="0">
                        <a:latin typeface="Cambria Math" panose="02040503050406030204" pitchFamily="18" charset="0"/>
                      </a:rPr>
                      <m:t>𝐿</m:t>
                    </m:r>
                  </m:oMath>
                </a14:m>
                <a:r>
                  <a:rPr lang="en-US" dirty="0"/>
                  <a:t> </a:t>
                </a:r>
                <a:r>
                  <a:rPr lang="en-US" dirty="0" err="1"/>
                  <a:t>cũng</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r>
                  <a:rPr lang="en-US" dirty="0" err="1"/>
                  <a:t>một</a:t>
                </a:r>
                <a:r>
                  <a:rPr lang="en-US" dirty="0"/>
                  <a:t> </a:t>
                </a:r>
                <a:r>
                  <a:rPr lang="en-US" dirty="0" err="1"/>
                  <a:t>otomat</a:t>
                </a:r>
                <a:r>
                  <a:rPr lang="en-US" dirty="0"/>
                  <a:t> </a:t>
                </a:r>
                <a:r>
                  <a:rPr lang="en-US" dirty="0" err="1"/>
                  <a:t>tất</a:t>
                </a:r>
                <a:r>
                  <a:rPr lang="en-US" dirty="0"/>
                  <a:t> </a:t>
                </a:r>
                <a:r>
                  <a:rPr lang="en-US" dirty="0" err="1"/>
                  <a:t>định</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39634"/>
                <a:ext cx="10515600" cy="5837329"/>
              </a:xfrm>
              <a:blipFill>
                <a:blip r:embed="rId2"/>
                <a:stretch>
                  <a:fillRect l="-1043" r="-8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51</a:t>
            </a:fld>
            <a:endParaRPr lang="en-US"/>
          </a:p>
        </p:txBody>
      </p:sp>
    </p:spTree>
    <p:extLst>
      <p:ext uri="{BB962C8B-B14F-4D97-AF65-F5344CB8AC3E}">
        <p14:creationId xmlns:p14="http://schemas.microsoft.com/office/powerpoint/2010/main" val="188080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Tìm</a:t>
            </a:r>
            <a:r>
              <a:rPr lang="en-US" dirty="0"/>
              <a:t> </a:t>
            </a:r>
            <a:r>
              <a:rPr lang="en-US" dirty="0" err="1"/>
              <a:t>ngôn</a:t>
            </a:r>
            <a:r>
              <a:rPr lang="en-US" dirty="0"/>
              <a:t> </a:t>
            </a:r>
            <a:r>
              <a:rPr lang="en-US" dirty="0" err="1"/>
              <a:t>ngữ</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r>
              <a:rPr lang="en-US" dirty="0" err="1"/>
              <a:t>sau</a:t>
            </a:r>
            <a:r>
              <a:rPr lang="en-US" dirty="0"/>
              <a:t> </a:t>
            </a:r>
          </a:p>
        </p:txBody>
      </p:sp>
      <p:pic>
        <p:nvPicPr>
          <p:cNvPr id="6" name="Content Placeholder 5"/>
          <p:cNvPicPr>
            <a:picLocks noGrp="1" noChangeAspect="1"/>
          </p:cNvPicPr>
          <p:nvPr>
            <p:ph idx="1"/>
          </p:nvPr>
        </p:nvPicPr>
        <p:blipFill>
          <a:blip r:embed="rId2"/>
          <a:stretch>
            <a:fillRect/>
          </a:stretch>
        </p:blipFill>
        <p:spPr>
          <a:xfrm>
            <a:off x="5493428" y="1959847"/>
            <a:ext cx="5537443" cy="3279753"/>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52</a:t>
            </a:fld>
            <a:endParaRPr lang="en-US"/>
          </a:p>
        </p:txBody>
      </p:sp>
      <p:sp>
        <p:nvSpPr>
          <p:cNvPr id="3" name="TextBox 2">
            <a:extLst>
              <a:ext uri="{FF2B5EF4-FFF2-40B4-BE49-F238E27FC236}">
                <a16:creationId xmlns:a16="http://schemas.microsoft.com/office/drawing/2014/main" id="{A2D80C38-D3F5-4524-B6C6-193304A57512}"/>
              </a:ext>
            </a:extLst>
          </p:cNvPr>
          <p:cNvSpPr txBox="1"/>
          <p:nvPr/>
        </p:nvSpPr>
        <p:spPr>
          <a:xfrm>
            <a:off x="1127464" y="2432482"/>
            <a:ext cx="2485748" cy="369332"/>
          </a:xfrm>
          <a:prstGeom prst="rect">
            <a:avLst/>
          </a:prstGeom>
          <a:noFill/>
        </p:spPr>
        <p:txBody>
          <a:bodyPr wrap="square" rtlCol="0">
            <a:spAutoFit/>
          </a:bodyPr>
          <a:lstStyle/>
          <a:p>
            <a:r>
              <a:rPr lang="en-US" dirty="0"/>
              <a:t>0*,0*1,0*11</a:t>
            </a:r>
            <a:endParaRPr lang="en-CA" dirty="0"/>
          </a:p>
        </p:txBody>
      </p:sp>
    </p:spTree>
    <p:extLst>
      <p:ext uri="{BB962C8B-B14F-4D97-AF65-F5344CB8AC3E}">
        <p14:creationId xmlns:p14="http://schemas.microsoft.com/office/powerpoint/2010/main" val="3845831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2012315"/>
              </a:xfrm>
            </p:spPr>
            <p:txBody>
              <a:bodyPr>
                <a:noAutofit/>
              </a:bodyPr>
              <a:lstStyle/>
              <a:p>
                <a:r>
                  <a:rPr lang="en-US" sz="3600" dirty="0"/>
                  <a:t>Định </a:t>
                </a:r>
                <a:r>
                  <a:rPr lang="en-US" sz="3600" dirty="0" err="1"/>
                  <a:t>lý</a:t>
                </a:r>
                <a:r>
                  <a:rPr lang="en-US" sz="3600" dirty="0"/>
                  <a:t>: </a:t>
                </a:r>
                <a:r>
                  <a:rPr lang="en-US" sz="3600" dirty="0" err="1"/>
                  <a:t>Nếu</a:t>
                </a:r>
                <a:r>
                  <a:rPr lang="en-US" sz="3600" dirty="0"/>
                  <a:t> </a:t>
                </a:r>
                <a:r>
                  <a:rPr lang="en-US" sz="3600" dirty="0" err="1"/>
                  <a:t>ngôn</a:t>
                </a:r>
                <a:r>
                  <a:rPr lang="en-US" sz="3600" dirty="0"/>
                  <a:t> </a:t>
                </a:r>
                <a:r>
                  <a:rPr lang="en-US" sz="3600" dirty="0" err="1"/>
                  <a:t>ngữ</a:t>
                </a:r>
                <a:r>
                  <a:rPr lang="en-US" sz="3600" dirty="0"/>
                  <a:t> </a:t>
                </a:r>
                <a14:m>
                  <m:oMath xmlns:m="http://schemas.openxmlformats.org/officeDocument/2006/math">
                    <m:r>
                      <a:rPr lang="en-US" sz="3600" i="1">
                        <a:latin typeface="Cambria Math" panose="02040503050406030204" pitchFamily="18" charset="0"/>
                      </a:rPr>
                      <m:t>𝐿</m:t>
                    </m:r>
                  </m:oMath>
                </a14:m>
                <a:r>
                  <a:rPr lang="en-US" sz="3600" dirty="0"/>
                  <a:t> </a:t>
                </a:r>
                <a:r>
                  <a:rPr lang="en-US" sz="3600" dirty="0" err="1"/>
                  <a:t>được</a:t>
                </a:r>
                <a:r>
                  <a:rPr lang="en-US" sz="3600" dirty="0"/>
                  <a:t> </a:t>
                </a:r>
                <a:r>
                  <a:rPr lang="en-US" sz="3600" dirty="0" err="1"/>
                  <a:t>chấp</a:t>
                </a:r>
                <a:r>
                  <a:rPr lang="en-US" sz="3600" dirty="0"/>
                  <a:t> </a:t>
                </a:r>
                <a:r>
                  <a:rPr lang="en-US" sz="3600" dirty="0" err="1"/>
                  <a:t>nhận</a:t>
                </a:r>
                <a:r>
                  <a:rPr lang="en-US" sz="3600" dirty="0"/>
                  <a:t> </a:t>
                </a:r>
                <a:r>
                  <a:rPr lang="en-US" sz="3600" dirty="0" err="1"/>
                  <a:t>bởi</a:t>
                </a:r>
                <a:r>
                  <a:rPr lang="en-US" sz="3600" dirty="0"/>
                  <a:t> </a:t>
                </a:r>
                <a:r>
                  <a:rPr lang="en-US" sz="3600" dirty="0" err="1"/>
                  <a:t>otomat</a:t>
                </a:r>
                <a:r>
                  <a:rPr lang="en-US" sz="3600" dirty="0"/>
                  <a:t> </a:t>
                </a:r>
                <a:r>
                  <a:rPr lang="en-US" sz="3600" dirty="0" err="1"/>
                  <a:t>hữu</a:t>
                </a:r>
                <a:r>
                  <a:rPr lang="en-US" sz="3600" dirty="0"/>
                  <a:t> </a:t>
                </a:r>
                <a:r>
                  <a:rPr lang="en-US" sz="3600" dirty="0" err="1"/>
                  <a:t>hạn</a:t>
                </a:r>
                <a:r>
                  <a:rPr lang="en-US" sz="3600" dirty="0"/>
                  <a:t> </a:t>
                </a:r>
                <a:r>
                  <a:rPr lang="en-US" sz="3600" dirty="0" err="1"/>
                  <a:t>không</a:t>
                </a:r>
                <a:r>
                  <a:rPr lang="en-US" sz="3600" dirty="0"/>
                  <a:t> </a:t>
                </a:r>
                <a:r>
                  <a:rPr lang="en-US" sz="3600" dirty="0" err="1"/>
                  <a:t>tất</a:t>
                </a:r>
                <a:r>
                  <a:rPr lang="en-US" sz="3600" dirty="0"/>
                  <a:t> </a:t>
                </a:r>
                <a:r>
                  <a:rPr lang="en-US" sz="3600" dirty="0" err="1"/>
                  <a:t>định</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𝑀</m:t>
                        </m:r>
                      </m:e>
                      <m:sub>
                        <m:r>
                          <a:rPr lang="en-US" sz="3600" i="1">
                            <a:latin typeface="Cambria Math" panose="02040503050406030204" pitchFamily="18" charset="0"/>
                          </a:rPr>
                          <m:t>0</m:t>
                        </m:r>
                      </m:sub>
                    </m:sSub>
                  </m:oMath>
                </a14:m>
                <a:r>
                  <a:rPr lang="en-US" sz="3600" dirty="0"/>
                  <a:t> </a:t>
                </a:r>
                <a:r>
                  <a:rPr lang="en-US" sz="3600" dirty="0" err="1"/>
                  <a:t>thì</a:t>
                </a:r>
                <a:r>
                  <a:rPr lang="en-US" sz="3600" dirty="0"/>
                  <a:t> </a:t>
                </a:r>
                <a14:m>
                  <m:oMath xmlns:m="http://schemas.openxmlformats.org/officeDocument/2006/math">
                    <m:r>
                      <a:rPr lang="en-US" sz="3600" i="1">
                        <a:latin typeface="Cambria Math" panose="02040503050406030204" pitchFamily="18" charset="0"/>
                      </a:rPr>
                      <m:t>𝐿</m:t>
                    </m:r>
                  </m:oMath>
                </a14:m>
                <a:r>
                  <a:rPr lang="en-US" sz="3600" dirty="0"/>
                  <a:t> </a:t>
                </a:r>
                <a:r>
                  <a:rPr lang="en-US" sz="3600" dirty="0" err="1"/>
                  <a:t>cũng</a:t>
                </a:r>
                <a:r>
                  <a:rPr lang="en-US" sz="3600" dirty="0"/>
                  <a:t> </a:t>
                </a:r>
                <a:r>
                  <a:rPr lang="en-US" sz="3600" dirty="0" err="1"/>
                  <a:t>được</a:t>
                </a:r>
                <a:r>
                  <a:rPr lang="en-US" sz="3600" dirty="0"/>
                  <a:t> </a:t>
                </a:r>
                <a:r>
                  <a:rPr lang="en-US" sz="3600" dirty="0" err="1"/>
                  <a:t>chấp</a:t>
                </a:r>
                <a:r>
                  <a:rPr lang="en-US" sz="3600" dirty="0"/>
                  <a:t> </a:t>
                </a:r>
                <a:r>
                  <a:rPr lang="en-US" sz="3600" dirty="0" err="1"/>
                  <a:t>nhận</a:t>
                </a:r>
                <a:r>
                  <a:rPr lang="en-US" sz="3600" dirty="0"/>
                  <a:t> </a:t>
                </a:r>
                <a:r>
                  <a:rPr lang="en-US" sz="3600" dirty="0" err="1"/>
                  <a:t>bởi</a:t>
                </a:r>
                <a:r>
                  <a:rPr lang="en-US" sz="3600" dirty="0"/>
                  <a:t> </a:t>
                </a:r>
                <a:r>
                  <a:rPr lang="en-US" sz="3600" dirty="0" err="1"/>
                  <a:t>một</a:t>
                </a:r>
                <a:r>
                  <a:rPr lang="en-US" sz="3600" dirty="0"/>
                  <a:t> </a:t>
                </a:r>
                <a:r>
                  <a:rPr lang="en-US" sz="3600" dirty="0" err="1"/>
                  <a:t>otomat</a:t>
                </a:r>
                <a:r>
                  <a:rPr lang="en-US" sz="3600" dirty="0"/>
                  <a:t> </a:t>
                </a:r>
                <a:r>
                  <a:rPr lang="en-US" sz="3600" dirty="0" err="1"/>
                  <a:t>tất</a:t>
                </a:r>
                <a:r>
                  <a:rPr lang="en-US" sz="3600" dirty="0"/>
                  <a:t> </a:t>
                </a:r>
                <a:r>
                  <a:rPr lang="en-US" sz="3600" dirty="0" err="1"/>
                  <a:t>định</a:t>
                </a:r>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𝑀</m:t>
                        </m:r>
                      </m:e>
                      <m:sub>
                        <m:r>
                          <a:rPr lang="en-US" sz="3600" i="1">
                            <a:latin typeface="Cambria Math" panose="02040503050406030204" pitchFamily="18" charset="0"/>
                          </a:rPr>
                          <m:t>1</m:t>
                        </m:r>
                      </m:sub>
                    </m:sSub>
                  </m:oMath>
                </a14:m>
                <a:br>
                  <a:rPr lang="en-US" sz="3600" dirty="0"/>
                </a:br>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2012315"/>
              </a:xfrm>
              <a:blipFill>
                <a:blip r:embed="rId2"/>
                <a:stretch>
                  <a:fillRect l="-1797" t="-8788"/>
                </a:stretch>
              </a:blipFill>
            </p:spPr>
            <p:txBody>
              <a:bodyPr/>
              <a:lstStyle/>
              <a:p>
                <a:r>
                  <a:rPr lang="en-US">
                    <a:noFill/>
                  </a:rPr>
                  <a:t> </a:t>
                </a:r>
              </a:p>
            </p:txBody>
          </p:sp>
        </mc:Fallback>
      </mc:AlternateContent>
      <p:sp>
        <p:nvSpPr>
          <p:cNvPr id="3" name="Content Placeholder 2"/>
          <p:cNvSpPr>
            <a:spLocks noGrp="1"/>
          </p:cNvSpPr>
          <p:nvPr>
            <p:ph idx="1"/>
          </p:nvPr>
        </p:nvSpPr>
        <p:spPr>
          <a:xfrm>
            <a:off x="838200" y="2377439"/>
            <a:ext cx="10515600" cy="3799523"/>
          </a:xfrm>
        </p:spPr>
        <p:txBody>
          <a:bodyPr/>
          <a:lstStyle/>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53</a:t>
            </a:fld>
            <a:endParaRPr lang="en-US"/>
          </a:p>
        </p:txBody>
      </p:sp>
    </p:spTree>
    <p:extLst>
      <p:ext uri="{BB962C8B-B14F-4D97-AF65-F5344CB8AC3E}">
        <p14:creationId xmlns:p14="http://schemas.microsoft.com/office/powerpoint/2010/main" val="1083194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Tìm</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tất</a:t>
            </a:r>
            <a:r>
              <a:rPr lang="en-US" dirty="0"/>
              <a:t> </a:t>
            </a:r>
            <a:r>
              <a:rPr lang="en-US" dirty="0" err="1"/>
              <a:t>định</a:t>
            </a:r>
            <a:r>
              <a:rPr lang="en-US" dirty="0"/>
              <a:t> </a:t>
            </a:r>
            <a:r>
              <a:rPr lang="en-US" dirty="0" err="1"/>
              <a:t>tương</a:t>
            </a:r>
            <a:r>
              <a:rPr lang="en-US" dirty="0"/>
              <a:t> </a:t>
            </a:r>
            <a:r>
              <a:rPr lang="en-US" dirty="0" err="1"/>
              <a:t>đương</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r>
              <a:rPr lang="en-US" dirty="0" err="1"/>
              <a:t>sau</a:t>
            </a:r>
            <a:r>
              <a:rPr lang="en-US" dirty="0"/>
              <a:t> </a:t>
            </a:r>
          </a:p>
        </p:txBody>
      </p:sp>
      <p:sp>
        <p:nvSpPr>
          <p:cNvPr id="4" name="Slide Number Placeholder 3"/>
          <p:cNvSpPr>
            <a:spLocks noGrp="1"/>
          </p:cNvSpPr>
          <p:nvPr>
            <p:ph type="sldNum" sz="quarter" idx="12"/>
          </p:nvPr>
        </p:nvSpPr>
        <p:spPr/>
        <p:txBody>
          <a:bodyPr/>
          <a:lstStyle/>
          <a:p>
            <a:fld id="{33AE0CDE-C6B8-405C-A055-25C59FA13534}" type="slidenum">
              <a:rPr lang="en-US" smtClean="0"/>
              <a:t>54</a:t>
            </a:fld>
            <a:endParaRPr lang="en-US"/>
          </a:p>
        </p:txBody>
      </p:sp>
      <p:pic>
        <p:nvPicPr>
          <p:cNvPr id="8" name="Content Placeholder 7"/>
          <p:cNvPicPr>
            <a:picLocks noGrp="1" noChangeAspect="1"/>
          </p:cNvPicPr>
          <p:nvPr>
            <p:ph idx="1"/>
          </p:nvPr>
        </p:nvPicPr>
        <p:blipFill>
          <a:blip r:embed="rId2"/>
          <a:stretch>
            <a:fillRect/>
          </a:stretch>
        </p:blipFill>
        <p:spPr>
          <a:xfrm>
            <a:off x="5841275" y="2496503"/>
            <a:ext cx="5097596" cy="2737598"/>
          </a:xfrm>
          <a:prstGeom prst="rect">
            <a:avLst/>
          </a:prstGeom>
        </p:spPr>
      </p:pic>
      <p:pic>
        <p:nvPicPr>
          <p:cNvPr id="7" name="Picture 6"/>
          <p:cNvPicPr>
            <a:picLocks noChangeAspect="1"/>
          </p:cNvPicPr>
          <p:nvPr/>
        </p:nvPicPr>
        <p:blipFill>
          <a:blip r:embed="rId3"/>
          <a:stretch>
            <a:fillRect/>
          </a:stretch>
        </p:blipFill>
        <p:spPr>
          <a:xfrm>
            <a:off x="1049247" y="2744697"/>
            <a:ext cx="3457575" cy="2047875"/>
          </a:xfrm>
          <a:prstGeom prst="rect">
            <a:avLst/>
          </a:prstGeom>
        </p:spPr>
      </p:pic>
    </p:spTree>
    <p:extLst>
      <p:ext uri="{BB962C8B-B14F-4D97-AF65-F5344CB8AC3E}">
        <p14:creationId xmlns:p14="http://schemas.microsoft.com/office/powerpoint/2010/main" val="1863348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47323" y="314187"/>
            <a:ext cx="5484307" cy="6191115"/>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55</a:t>
            </a:fld>
            <a:endParaRPr lang="en-US"/>
          </a:p>
        </p:txBody>
      </p:sp>
      <p:pic>
        <p:nvPicPr>
          <p:cNvPr id="7" name="Picture 6"/>
          <p:cNvPicPr>
            <a:picLocks noChangeAspect="1"/>
          </p:cNvPicPr>
          <p:nvPr/>
        </p:nvPicPr>
        <p:blipFill>
          <a:blip r:embed="rId3"/>
          <a:stretch>
            <a:fillRect/>
          </a:stretch>
        </p:blipFill>
        <p:spPr>
          <a:xfrm>
            <a:off x="433932" y="1664696"/>
            <a:ext cx="5164489" cy="3534319"/>
          </a:xfrm>
          <a:prstGeom prst="rect">
            <a:avLst/>
          </a:prstGeom>
        </p:spPr>
      </p:pic>
    </p:spTree>
    <p:extLst>
      <p:ext uri="{BB962C8B-B14F-4D97-AF65-F5344CB8AC3E}">
        <p14:creationId xmlns:p14="http://schemas.microsoft.com/office/powerpoint/2010/main" val="3687508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AE0CDE-C6B8-405C-A055-25C59FA13534}" type="slidenum">
              <a:rPr lang="en-US" smtClean="0"/>
              <a:t>56</a:t>
            </a:fld>
            <a:endParaRPr lang="en-US"/>
          </a:p>
        </p:txBody>
      </p:sp>
      <p:pic>
        <p:nvPicPr>
          <p:cNvPr id="5" name="Picture 4"/>
          <p:cNvPicPr>
            <a:picLocks noChangeAspect="1"/>
          </p:cNvPicPr>
          <p:nvPr/>
        </p:nvPicPr>
        <p:blipFill>
          <a:blip r:embed="rId2"/>
          <a:stretch>
            <a:fillRect/>
          </a:stretch>
        </p:blipFill>
        <p:spPr>
          <a:xfrm>
            <a:off x="1540871" y="1145855"/>
            <a:ext cx="8959831" cy="4849995"/>
          </a:xfrm>
          <a:prstGeom prst="rect">
            <a:avLst/>
          </a:prstGeom>
        </p:spPr>
      </p:pic>
    </p:spTree>
    <p:extLst>
      <p:ext uri="{BB962C8B-B14F-4D97-AF65-F5344CB8AC3E}">
        <p14:creationId xmlns:p14="http://schemas.microsoft.com/office/powerpoint/2010/main" val="31864747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95925" y="1294539"/>
            <a:ext cx="8293104" cy="4672674"/>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57</a:t>
            </a:fld>
            <a:endParaRPr lang="en-US"/>
          </a:p>
        </p:txBody>
      </p:sp>
    </p:spTree>
    <p:extLst>
      <p:ext uri="{BB962C8B-B14F-4D97-AF65-F5344CB8AC3E}">
        <p14:creationId xmlns:p14="http://schemas.microsoft.com/office/powerpoint/2010/main" val="1011806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Sự</a:t>
            </a:r>
            <a:r>
              <a:rPr lang="en-US" dirty="0"/>
              <a:t> </a:t>
            </a:r>
            <a:r>
              <a:rPr lang="en-US" dirty="0" err="1"/>
              <a:t>chấp</a:t>
            </a:r>
            <a:r>
              <a:rPr lang="en-US" dirty="0"/>
              <a:t> </a:t>
            </a:r>
            <a:r>
              <a:rPr lang="en-US" dirty="0" err="1"/>
              <a:t>nhận</a:t>
            </a:r>
            <a:r>
              <a:rPr lang="en-US" dirty="0"/>
              <a:t> </a:t>
            </a:r>
            <a:r>
              <a:rPr lang="en-US" dirty="0" err="1"/>
              <a:t>của</a:t>
            </a:r>
            <a:r>
              <a:rPr lang="en-US" dirty="0"/>
              <a:t> </a:t>
            </a:r>
            <a:r>
              <a:rPr lang="en-US" dirty="0" err="1"/>
              <a:t>ngôn</a:t>
            </a:r>
            <a:r>
              <a:rPr lang="en-US" dirty="0"/>
              <a:t> </a:t>
            </a:r>
            <a:r>
              <a:rPr lang="en-US" dirty="0" err="1"/>
              <a:t>ngữ</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err="1"/>
              <a:t>Otomat</a:t>
            </a:r>
            <a:r>
              <a:rPr lang="en-US" dirty="0"/>
              <a:t> </a:t>
            </a:r>
            <a:r>
              <a:rPr lang="en-US" dirty="0" err="1"/>
              <a:t>hữu</a:t>
            </a:r>
            <a:r>
              <a:rPr lang="en-US" dirty="0"/>
              <a:t> </a:t>
            </a:r>
            <a:r>
              <a:rPr lang="en-US" dirty="0" err="1"/>
              <a:t>hạn</a:t>
            </a:r>
            <a:r>
              <a:rPr lang="en-US" dirty="0"/>
              <a:t> </a:t>
            </a:r>
            <a:r>
              <a:rPr lang="en-US" dirty="0" err="1"/>
              <a:t>có</a:t>
            </a:r>
            <a:r>
              <a:rPr lang="en-US" dirty="0"/>
              <a:t> </a:t>
            </a:r>
            <a:r>
              <a:rPr lang="en-US" dirty="0" err="1"/>
              <a:t>thể</a:t>
            </a:r>
            <a:r>
              <a:rPr lang="en-US" dirty="0"/>
              <a:t> </a:t>
            </a:r>
            <a:r>
              <a:rPr lang="en-US" dirty="0" err="1"/>
              <a:t>đoán</a:t>
            </a:r>
            <a:r>
              <a:rPr lang="en-US" dirty="0"/>
              <a:t> </a:t>
            </a:r>
            <a:r>
              <a:rPr lang="en-US" dirty="0" err="1"/>
              <a:t>nhận</a:t>
            </a:r>
            <a:r>
              <a:rPr lang="en-US" dirty="0"/>
              <a:t> </a:t>
            </a:r>
            <a:r>
              <a:rPr lang="en-US" dirty="0" err="1"/>
              <a:t>được</a:t>
            </a:r>
            <a:r>
              <a:rPr lang="en-US" dirty="0"/>
              <a:t> </a:t>
            </a:r>
            <a:r>
              <a:rPr lang="en-US" dirty="0" err="1"/>
              <a:t>ngôn</a:t>
            </a:r>
            <a:r>
              <a:rPr lang="en-US" dirty="0"/>
              <a:t> </a:t>
            </a:r>
            <a:r>
              <a:rPr lang="en-US" dirty="0" err="1"/>
              <a:t>ngữ</a:t>
            </a:r>
            <a:r>
              <a:rPr lang="en-US" dirty="0"/>
              <a:t> </a:t>
            </a:r>
          </a:p>
          <a:p>
            <a:pPr marL="0" indent="0">
              <a:buNone/>
            </a:pPr>
            <a:r>
              <a:rPr lang="en-US" dirty="0">
                <a:sym typeface="Wingdings" panose="05000000000000000000" pitchFamily="2" charset="2"/>
              </a:rPr>
              <a:t> </a:t>
            </a:r>
            <a:r>
              <a:rPr lang="en-US" dirty="0" err="1">
                <a:sym typeface="Wingdings" panose="05000000000000000000" pitchFamily="2" charset="2"/>
              </a:rPr>
              <a:t>Otomat</a:t>
            </a:r>
            <a:r>
              <a:rPr lang="en-US" dirty="0">
                <a:sym typeface="Wingdings" panose="05000000000000000000" pitchFamily="2" charset="2"/>
              </a:rPr>
              <a:t> </a:t>
            </a:r>
            <a:r>
              <a:rPr lang="en-US" dirty="0" err="1">
                <a:sym typeface="Wingdings" panose="05000000000000000000" pitchFamily="2" charset="2"/>
              </a:rPr>
              <a:t>hữu</a:t>
            </a:r>
            <a:r>
              <a:rPr lang="en-US" dirty="0">
                <a:sym typeface="Wingdings" panose="05000000000000000000" pitchFamily="2" charset="2"/>
              </a:rPr>
              <a:t> </a:t>
            </a:r>
            <a:r>
              <a:rPr lang="en-US" dirty="0" err="1">
                <a:sym typeface="Wingdings" panose="05000000000000000000" pitchFamily="2" charset="2"/>
              </a:rPr>
              <a:t>hạn</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đoán</a:t>
            </a:r>
            <a:r>
              <a:rPr lang="en-US" dirty="0">
                <a:sym typeface="Wingdings" panose="05000000000000000000" pitchFamily="2" charset="2"/>
              </a:rPr>
              <a:t> </a:t>
            </a:r>
            <a:r>
              <a:rPr lang="en-US" dirty="0" err="1">
                <a:sym typeface="Wingdings" panose="05000000000000000000" pitchFamily="2" charset="2"/>
              </a:rPr>
              <a:t>nhận</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ngôn</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nào</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58</a:t>
            </a:fld>
            <a:endParaRPr lang="en-US"/>
          </a:p>
        </p:txBody>
      </p:sp>
    </p:spTree>
    <p:extLst>
      <p:ext uri="{BB962C8B-B14F-4D97-AF65-F5344CB8AC3E}">
        <p14:creationId xmlns:p14="http://schemas.microsoft.com/office/powerpoint/2010/main" val="2252815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2784"/>
          </a:xfrm>
        </p:spPr>
        <p:txBody>
          <a:bodyPr/>
          <a:lstStyle/>
          <a:p>
            <a:r>
              <a:rPr lang="en-US" dirty="0"/>
              <a:t>Biểu </a:t>
            </a:r>
            <a:r>
              <a:rPr lang="en-US" dirty="0" err="1"/>
              <a:t>thức</a:t>
            </a:r>
            <a:r>
              <a:rPr lang="en-US" dirty="0"/>
              <a:t> </a:t>
            </a:r>
            <a:r>
              <a:rPr lang="en-US" dirty="0" err="1"/>
              <a:t>chính</a:t>
            </a:r>
            <a:r>
              <a:rPr lang="en-US" dirty="0"/>
              <a:t> </a:t>
            </a:r>
            <a:r>
              <a:rPr lang="en-US" dirty="0" err="1"/>
              <a:t>quy</a:t>
            </a:r>
            <a:r>
              <a:rPr lang="en-US" dirty="0"/>
              <a:t> (</a:t>
            </a:r>
            <a:r>
              <a:rPr lang="en-US" dirty="0" err="1"/>
              <a:t>tập</a:t>
            </a:r>
            <a:r>
              <a:rPr lang="en-US" dirty="0"/>
              <a:t> </a:t>
            </a:r>
            <a:r>
              <a:rPr lang="en-US" dirty="0" err="1"/>
              <a:t>chính</a:t>
            </a:r>
            <a:r>
              <a:rPr lang="en-US" dirty="0"/>
              <a:t> </a:t>
            </a:r>
            <a:r>
              <a:rPr lang="en-US" dirty="0" err="1"/>
              <a:t>quy</a:t>
            </a:r>
            <a:r>
              <a:rPr lang="en-US" dirty="0"/>
              <a:t>)</a:t>
            </a:r>
          </a:p>
        </p:txBody>
      </p:sp>
      <p:sp>
        <p:nvSpPr>
          <p:cNvPr id="4" name="Slide Number Placeholder 3"/>
          <p:cNvSpPr>
            <a:spLocks noGrp="1"/>
          </p:cNvSpPr>
          <p:nvPr>
            <p:ph type="sldNum" sz="quarter" idx="12"/>
          </p:nvPr>
        </p:nvSpPr>
        <p:spPr/>
        <p:txBody>
          <a:bodyPr/>
          <a:lstStyle/>
          <a:p>
            <a:fld id="{33AE0CDE-C6B8-405C-A055-25C59FA13534}" type="slidenum">
              <a:rPr lang="en-US" smtClean="0"/>
              <a:t>59</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28354"/>
                <a:ext cx="10515600" cy="4648609"/>
              </a:xfrm>
            </p:spPr>
            <p:txBody>
              <a:bodyPr>
                <a:normAutofit fontScale="92500" lnSpcReduction="20000"/>
              </a:bodyPr>
              <a:lstStyle/>
              <a:p>
                <a:r>
                  <a:rPr lang="en-US" dirty="0"/>
                  <a:t>Biểu </a:t>
                </a:r>
                <a:r>
                  <a:rPr lang="en-US" dirty="0" err="1"/>
                  <a:t>thức</a:t>
                </a:r>
                <a:r>
                  <a:rPr lang="en-US" dirty="0"/>
                  <a:t> </a:t>
                </a:r>
                <a:r>
                  <a:rPr lang="en-US" dirty="0" err="1"/>
                  <a:t>chính</a:t>
                </a:r>
                <a:r>
                  <a:rPr lang="en-US" dirty="0"/>
                  <a:t> </a:t>
                </a:r>
                <a:r>
                  <a:rPr lang="en-US" dirty="0" err="1"/>
                  <a:t>quy</a:t>
                </a:r>
                <a:r>
                  <a:rPr lang="en-US" dirty="0"/>
                  <a:t> </a:t>
                </a:r>
                <a:r>
                  <a:rPr lang="en-US" dirty="0" err="1"/>
                  <a:t>trên</a:t>
                </a:r>
                <a:r>
                  <a:rPr lang="en-US" dirty="0"/>
                  <a:t> </a:t>
                </a:r>
                <a:r>
                  <a:rPr lang="en-US" dirty="0" err="1"/>
                  <a:t>tập</a:t>
                </a:r>
                <a:r>
                  <a:rPr lang="en-US" dirty="0"/>
                  <a:t> </a:t>
                </a:r>
                <a14:m>
                  <m:oMath xmlns:m="http://schemas.openxmlformats.org/officeDocument/2006/math">
                    <m:r>
                      <a:rPr lang="en-US" i="1">
                        <a:latin typeface="Cambria Math" panose="02040503050406030204" pitchFamily="18" charset="0"/>
                      </a:rPr>
                      <m:t>𝐼</m:t>
                    </m:r>
                  </m:oMath>
                </a14:m>
                <a:endParaRPr lang="en-US" dirty="0"/>
              </a:p>
              <a:p>
                <a:pPr lvl="1">
                  <a:buFont typeface="Wingdings" panose="05000000000000000000" pitchFamily="2" charset="2"/>
                  <a:buChar char="ü"/>
                </a:pPr>
                <a:r>
                  <a:rPr lang="en-US" sz="2800" dirty="0" err="1"/>
                  <a:t>Ký</a:t>
                </a:r>
                <a:r>
                  <a:rPr lang="en-US" sz="2800" dirty="0"/>
                  <a:t> </a:t>
                </a:r>
                <a:r>
                  <a:rPr lang="en-US" sz="2800" dirty="0" err="1"/>
                  <a:t>hiệu</a:t>
                </a:r>
                <a:r>
                  <a:rPr lang="en-US" sz="2800" dirty="0"/>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a:t>
                </a:r>
                <a:r>
                  <a:rPr lang="en-US" sz="2800" dirty="0" err="1"/>
                  <a:t>là</a:t>
                </a:r>
                <a:r>
                  <a:rPr lang="en-US" sz="2800" dirty="0"/>
                  <a:t> </a:t>
                </a:r>
                <a:r>
                  <a:rPr lang="en-US" sz="2800" dirty="0" err="1"/>
                  <a:t>một</a:t>
                </a:r>
                <a:r>
                  <a:rPr lang="en-US" sz="2800" dirty="0"/>
                  <a:t> </a:t>
                </a:r>
                <a:r>
                  <a:rPr lang="en-US" sz="2800" dirty="0" err="1"/>
                  <a:t>biểu</a:t>
                </a:r>
                <a:r>
                  <a:rPr lang="en-US" sz="2800" dirty="0"/>
                  <a:t> </a:t>
                </a:r>
                <a:r>
                  <a:rPr lang="en-US" sz="2800" dirty="0" err="1"/>
                  <a:t>thức</a:t>
                </a:r>
                <a:r>
                  <a:rPr lang="en-US" sz="2800" dirty="0"/>
                  <a:t> </a:t>
                </a:r>
                <a:r>
                  <a:rPr lang="en-US" sz="2800" dirty="0" err="1"/>
                  <a:t>chính</a:t>
                </a:r>
                <a:r>
                  <a:rPr lang="en-US" sz="2800" dirty="0"/>
                  <a:t> </a:t>
                </a:r>
                <a:r>
                  <a:rPr lang="en-US" sz="2800" dirty="0" err="1"/>
                  <a:t>quy</a:t>
                </a:r>
                <a:endParaRPr lang="en-US" sz="2800" dirty="0"/>
              </a:p>
              <a:p>
                <a:pPr lvl="1">
                  <a:buFont typeface="Wingdings" panose="05000000000000000000" pitchFamily="2" charset="2"/>
                  <a:buChar char="ü"/>
                </a:pPr>
                <a:r>
                  <a:rPr lang="en-US" sz="2800" dirty="0"/>
                  <a:t>Ký </a:t>
                </a:r>
                <a:r>
                  <a:rPr lang="en-US" sz="2800" dirty="0" err="1"/>
                  <a:t>hiệu</a:t>
                </a:r>
                <a:r>
                  <a:rPr lang="en-US" sz="2800" dirty="0"/>
                  <a:t> </a:t>
                </a:r>
                <a14:m>
                  <m:oMath xmlns:m="http://schemas.openxmlformats.org/officeDocument/2006/math">
                    <m:r>
                      <a:rPr lang="en-US" sz="2800" b="0" i="1" smtClean="0">
                        <a:latin typeface="Cambria Math" panose="02040503050406030204" pitchFamily="18" charset="0"/>
                      </a:rPr>
                      <m:t>𝜆</m:t>
                    </m:r>
                  </m:oMath>
                </a14:m>
                <a:r>
                  <a:rPr lang="en-US" sz="2800" dirty="0"/>
                  <a:t> </a:t>
                </a:r>
                <a:r>
                  <a:rPr lang="en-US" sz="2800" dirty="0" err="1"/>
                  <a:t>là</a:t>
                </a:r>
                <a:r>
                  <a:rPr lang="en-US" sz="2800" dirty="0"/>
                  <a:t> </a:t>
                </a:r>
                <a:r>
                  <a:rPr lang="en-US" sz="2800" dirty="0" err="1"/>
                  <a:t>một</a:t>
                </a:r>
                <a:r>
                  <a:rPr lang="en-US" sz="2800" dirty="0"/>
                  <a:t> </a:t>
                </a:r>
                <a:r>
                  <a:rPr lang="en-US" sz="2800" dirty="0" err="1"/>
                  <a:t>biểu</a:t>
                </a:r>
                <a:r>
                  <a:rPr lang="en-US" sz="2800" dirty="0"/>
                  <a:t> </a:t>
                </a:r>
                <a:r>
                  <a:rPr lang="en-US" sz="2800" dirty="0" err="1"/>
                  <a:t>thức</a:t>
                </a:r>
                <a:r>
                  <a:rPr lang="en-US" sz="2800" dirty="0"/>
                  <a:t> </a:t>
                </a:r>
                <a:r>
                  <a:rPr lang="en-US" sz="2800" dirty="0" err="1"/>
                  <a:t>chính</a:t>
                </a:r>
                <a:r>
                  <a:rPr lang="en-US" sz="2800" dirty="0"/>
                  <a:t> </a:t>
                </a:r>
                <a:r>
                  <a:rPr lang="en-US" sz="2800" dirty="0" err="1"/>
                  <a:t>quy</a:t>
                </a:r>
                <a:endParaRPr lang="en-US" sz="2800" dirty="0"/>
              </a:p>
              <a:p>
                <a:pPr lvl="1">
                  <a:buFont typeface="Wingdings" panose="05000000000000000000" pitchFamily="2" charset="2"/>
                  <a:buChar char="ü"/>
                </a:pPr>
                <a:r>
                  <a:rPr lang="en-US" sz="2800" dirty="0"/>
                  <a:t>Ký </a:t>
                </a:r>
                <a:r>
                  <a:rPr lang="en-US" sz="2800" dirty="0" err="1"/>
                  <a:t>hiệu</a:t>
                </a:r>
                <a:r>
                  <a:rPr lang="en-US" sz="2800" dirty="0"/>
                  <a:t> </a:t>
                </a:r>
                <a14:m>
                  <m:oMath xmlns:m="http://schemas.openxmlformats.org/officeDocument/2006/math">
                    <m:r>
                      <a:rPr lang="en-US" sz="2800" b="0" i="1" smtClean="0">
                        <a:latin typeface="Cambria Math" panose="02040503050406030204" pitchFamily="18" charset="0"/>
                      </a:rPr>
                      <m:t>𝑥</m:t>
                    </m:r>
                  </m:oMath>
                </a14:m>
                <a:r>
                  <a:rPr lang="en-US" sz="2800" dirty="0"/>
                  <a:t> </a:t>
                </a:r>
                <a:r>
                  <a:rPr lang="en-US" sz="2800" dirty="0" err="1"/>
                  <a:t>là</a:t>
                </a:r>
                <a:r>
                  <a:rPr lang="en-US" sz="2800" dirty="0"/>
                  <a:t> </a:t>
                </a:r>
                <a:r>
                  <a:rPr lang="en-US" sz="2800" dirty="0" err="1"/>
                  <a:t>một</a:t>
                </a:r>
                <a:r>
                  <a:rPr lang="en-US" sz="2800" dirty="0"/>
                  <a:t> </a:t>
                </a:r>
                <a:r>
                  <a:rPr lang="en-US" sz="2800" dirty="0" err="1"/>
                  <a:t>biểu</a:t>
                </a:r>
                <a:r>
                  <a:rPr lang="en-US" sz="2800" dirty="0"/>
                  <a:t> </a:t>
                </a:r>
                <a:r>
                  <a:rPr lang="en-US" sz="2800" dirty="0" err="1"/>
                  <a:t>thức</a:t>
                </a:r>
                <a:r>
                  <a:rPr lang="en-US" sz="2800" dirty="0"/>
                  <a:t> </a:t>
                </a:r>
                <a:r>
                  <a:rPr lang="en-US" sz="2800" dirty="0" err="1"/>
                  <a:t>chính</a:t>
                </a:r>
                <a:r>
                  <a:rPr lang="en-US" sz="2800" dirty="0"/>
                  <a:t> </a:t>
                </a:r>
                <a:r>
                  <a:rPr lang="en-US" sz="2800" dirty="0" err="1"/>
                  <a:t>quy</a:t>
                </a:r>
                <a:r>
                  <a:rPr lang="en-US" sz="2800" dirty="0"/>
                  <a:t> </a:t>
                </a:r>
                <a:r>
                  <a:rPr lang="en-US" sz="2800" dirty="0" err="1"/>
                  <a:t>với</a:t>
                </a:r>
                <a:r>
                  <a:rPr lang="en-US" sz="2800" dirty="0"/>
                  <a:t> </a:t>
                </a:r>
                <a:r>
                  <a:rPr lang="en-US" sz="2800" dirty="0" err="1"/>
                  <a:t>mọi</a:t>
                </a:r>
                <a:r>
                  <a:rPr lang="en-US" sz="2800" dirty="0"/>
                  <a:t>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𝐼</m:t>
                    </m:r>
                  </m:oMath>
                </a14:m>
                <a:endParaRPr lang="en-US" sz="2800" dirty="0"/>
              </a:p>
              <a:p>
                <a:pPr lvl="1">
                  <a:buFont typeface="Wingdings" panose="05000000000000000000" pitchFamily="2" charset="2"/>
                  <a:buChar char="ü"/>
                </a:pPr>
                <a:r>
                  <a:rPr lang="en-US" sz="2800" dirty="0" err="1"/>
                  <a:t>Các</a:t>
                </a:r>
                <a:r>
                  <a:rPr lang="en-US" sz="2800" dirty="0"/>
                  <a:t> </a:t>
                </a:r>
                <a:r>
                  <a:rPr lang="en-US" sz="2800" dirty="0" err="1"/>
                  <a:t>ký</a:t>
                </a:r>
                <a:r>
                  <a:rPr lang="en-US" sz="2800" dirty="0"/>
                  <a:t> </a:t>
                </a:r>
                <a:r>
                  <a:rPr lang="en-US" sz="2800" dirty="0" err="1"/>
                  <a:t>hiệu</a:t>
                </a:r>
                <a:r>
                  <a:rPr lang="en-US" sz="2800" dirty="0"/>
                  <a:t>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𝐴𝐵</m:t>
                        </m:r>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e>
                    </m:d>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𝐴</m:t>
                        </m:r>
                      </m:e>
                      <m:sup>
                        <m:r>
                          <a:rPr lang="en-US" sz="2800" b="0" i="1" smtClean="0">
                            <a:latin typeface="Cambria Math" panose="02040503050406030204" pitchFamily="18" charset="0"/>
                            <a:ea typeface="Cambria Math" panose="02040503050406030204" pitchFamily="18" charset="0"/>
                          </a:rPr>
                          <m:t>∗</m:t>
                        </m:r>
                      </m:sup>
                    </m:sSup>
                  </m:oMath>
                </a14:m>
                <a:r>
                  <a:rPr lang="en-US" sz="2800" dirty="0"/>
                  <a:t> </a:t>
                </a:r>
                <a:r>
                  <a:rPr lang="en-US" sz="2800" dirty="0" err="1"/>
                  <a:t>là</a:t>
                </a:r>
                <a:r>
                  <a:rPr lang="en-US" sz="2800" dirty="0"/>
                  <a:t> </a:t>
                </a:r>
                <a:r>
                  <a:rPr lang="en-US" sz="2800" dirty="0" err="1"/>
                  <a:t>các</a:t>
                </a:r>
                <a:r>
                  <a:rPr lang="en-US" sz="2800" dirty="0"/>
                  <a:t> </a:t>
                </a:r>
                <a:r>
                  <a:rPr lang="en-US" sz="2800" dirty="0" err="1"/>
                  <a:t>biểu</a:t>
                </a:r>
                <a:r>
                  <a:rPr lang="en-US" sz="2800" dirty="0"/>
                  <a:t> </a:t>
                </a:r>
                <a:r>
                  <a:rPr lang="en-US" sz="2800" dirty="0" err="1"/>
                  <a:t>thức</a:t>
                </a:r>
                <a:r>
                  <a:rPr lang="en-US" sz="2800" dirty="0"/>
                  <a:t> </a:t>
                </a:r>
                <a:r>
                  <a:rPr lang="en-US" sz="2800" dirty="0" err="1"/>
                  <a:t>chính</a:t>
                </a:r>
                <a:r>
                  <a:rPr lang="en-US" sz="2800" dirty="0"/>
                  <a:t> </a:t>
                </a:r>
                <a:r>
                  <a:rPr lang="en-US" sz="2800" dirty="0" err="1"/>
                  <a:t>quy</a:t>
                </a:r>
                <a:r>
                  <a:rPr lang="en-US" sz="2800" dirty="0"/>
                  <a:t> </a:t>
                </a:r>
                <a:r>
                  <a:rPr lang="en-US" sz="2800" dirty="0" err="1"/>
                  <a:t>với</a:t>
                </a:r>
                <a:r>
                  <a:rPr lang="en-US" sz="2800" dirty="0"/>
                  <a:t> </a:t>
                </a:r>
                <a:r>
                  <a:rPr lang="en-US" sz="2800" dirty="0" err="1"/>
                  <a:t>mọi</a:t>
                </a:r>
                <a:r>
                  <a:rPr lang="en-US" sz="2800" dirty="0"/>
                  <a:t> </a:t>
                </a:r>
                <a14:m>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oMath>
                </a14:m>
                <a:r>
                  <a:rPr lang="en-US" sz="2800" dirty="0"/>
                  <a:t> </a:t>
                </a:r>
                <a:r>
                  <a:rPr lang="en-US" sz="2800" dirty="0" err="1"/>
                  <a:t>là</a:t>
                </a:r>
                <a:r>
                  <a:rPr lang="en-US" sz="2800" dirty="0"/>
                  <a:t> </a:t>
                </a:r>
                <a:r>
                  <a:rPr lang="en-US" sz="2800" dirty="0" err="1"/>
                  <a:t>các</a:t>
                </a:r>
                <a:r>
                  <a:rPr lang="en-US" sz="2800" dirty="0"/>
                  <a:t> </a:t>
                </a:r>
                <a:r>
                  <a:rPr lang="en-US" sz="2800" dirty="0" err="1"/>
                  <a:t>biểu</a:t>
                </a:r>
                <a:r>
                  <a:rPr lang="en-US" sz="2800" dirty="0"/>
                  <a:t> </a:t>
                </a:r>
                <a:r>
                  <a:rPr lang="en-US" sz="2800" dirty="0" err="1"/>
                  <a:t>thức</a:t>
                </a:r>
                <a:r>
                  <a:rPr lang="en-US" sz="2800" dirty="0"/>
                  <a:t> </a:t>
                </a:r>
                <a:r>
                  <a:rPr lang="en-US" sz="2800" dirty="0" err="1"/>
                  <a:t>chính</a:t>
                </a:r>
                <a:r>
                  <a:rPr lang="en-US" sz="2800" dirty="0"/>
                  <a:t> </a:t>
                </a:r>
                <a:r>
                  <a:rPr lang="en-US" sz="2800" dirty="0" err="1"/>
                  <a:t>quy</a:t>
                </a:r>
                <a:r>
                  <a:rPr lang="en-US" sz="2800" dirty="0"/>
                  <a:t>.</a:t>
                </a:r>
              </a:p>
              <a:p>
                <a:r>
                  <a:rPr lang="en-US" dirty="0" err="1"/>
                  <a:t>Mỗi</a:t>
                </a:r>
                <a:r>
                  <a:rPr lang="en-US" dirty="0"/>
                  <a:t> </a:t>
                </a:r>
                <a:r>
                  <a:rPr lang="en-US" dirty="0" err="1"/>
                  <a:t>biểu</a:t>
                </a:r>
                <a:r>
                  <a:rPr lang="en-US" dirty="0"/>
                  <a:t> </a:t>
                </a:r>
                <a:r>
                  <a:rPr lang="en-US" dirty="0" err="1"/>
                  <a:t>thức</a:t>
                </a:r>
                <a:r>
                  <a:rPr lang="en-US" dirty="0"/>
                  <a:t> </a:t>
                </a:r>
                <a:r>
                  <a:rPr lang="en-US" dirty="0" err="1"/>
                  <a:t>chính</a:t>
                </a:r>
                <a:r>
                  <a:rPr lang="en-US" dirty="0"/>
                  <a:t> </a:t>
                </a:r>
                <a:r>
                  <a:rPr lang="en-US" dirty="0" err="1"/>
                  <a:t>quy</a:t>
                </a:r>
                <a:r>
                  <a:rPr lang="en-US" dirty="0"/>
                  <a:t> </a:t>
                </a:r>
                <a:r>
                  <a:rPr lang="en-US" dirty="0" err="1"/>
                  <a:t>biểu</a:t>
                </a:r>
                <a:r>
                  <a:rPr lang="en-US" dirty="0"/>
                  <a:t> </a:t>
                </a:r>
                <a:r>
                  <a:rPr lang="en-US" dirty="0" err="1"/>
                  <a:t>diễn</a:t>
                </a:r>
                <a:r>
                  <a:rPr lang="en-US" dirty="0"/>
                  <a:t> </a:t>
                </a:r>
                <a:r>
                  <a:rPr lang="en-US" dirty="0" err="1"/>
                  <a:t>một</a:t>
                </a:r>
                <a:r>
                  <a:rPr lang="en-US" dirty="0"/>
                  <a:t> </a:t>
                </a:r>
                <a:r>
                  <a:rPr lang="en-US" dirty="0" err="1"/>
                  <a:t>tập</a:t>
                </a:r>
                <a:r>
                  <a:rPr lang="en-US" dirty="0"/>
                  <a:t> </a:t>
                </a:r>
                <a:r>
                  <a:rPr lang="en-US" dirty="0" err="1"/>
                  <a:t>được</a:t>
                </a:r>
                <a:r>
                  <a:rPr lang="en-US" dirty="0"/>
                  <a:t> </a:t>
                </a:r>
                <a:r>
                  <a:rPr lang="en-US" dirty="0" err="1"/>
                  <a:t>đặc</a:t>
                </a:r>
                <a:r>
                  <a:rPr lang="en-US" dirty="0"/>
                  <a:t> </a:t>
                </a:r>
                <a:r>
                  <a:rPr lang="en-US" dirty="0" err="1"/>
                  <a:t>tả</a:t>
                </a:r>
                <a:r>
                  <a:rPr lang="en-US" dirty="0"/>
                  <a:t> </a:t>
                </a:r>
                <a:r>
                  <a:rPr lang="en-US" dirty="0" err="1"/>
                  <a:t>bởi</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sau</a:t>
                </a:r>
                <a:r>
                  <a:rPr lang="en-US" dirty="0"/>
                  <a:t>:</a:t>
                </a:r>
              </a:p>
              <a:p>
                <a:pPr lvl="1">
                  <a:buFont typeface="Wingdings" panose="05000000000000000000" pitchFamily="2" charset="2"/>
                  <a:buChar char="ü"/>
                </a:pPr>
                <a:r>
                  <a:rPr lang="en-US" sz="2800" dirty="0"/>
                  <a:t>Ký </a:t>
                </a:r>
                <a:r>
                  <a:rPr lang="en-US" sz="2800" dirty="0" err="1"/>
                  <a:t>hiệu</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a:t>
                </a:r>
                <a:r>
                  <a:rPr lang="en-US" sz="2800" dirty="0" err="1"/>
                  <a:t>biểu</a:t>
                </a:r>
                <a:r>
                  <a:rPr lang="en-US" sz="2800" dirty="0"/>
                  <a:t> </a:t>
                </a:r>
                <a:r>
                  <a:rPr lang="en-US" sz="2800" dirty="0" err="1"/>
                  <a:t>diễn</a:t>
                </a:r>
                <a:r>
                  <a:rPr lang="en-US" sz="2800" dirty="0"/>
                  <a:t> </a:t>
                </a:r>
                <a:r>
                  <a:rPr lang="en-US" sz="2800" dirty="0" err="1"/>
                  <a:t>tập</a:t>
                </a:r>
                <a:r>
                  <a:rPr lang="en-US" sz="2800" dirty="0"/>
                  <a:t> </a:t>
                </a:r>
                <a:r>
                  <a:rPr lang="en-US" sz="2800" dirty="0" err="1"/>
                  <a:t>rỗng</a:t>
                </a:r>
                <a:endParaRPr lang="en-US" sz="2800" dirty="0"/>
              </a:p>
              <a:p>
                <a:pPr lvl="1">
                  <a:buFont typeface="Wingdings" panose="05000000000000000000" pitchFamily="2" charset="2"/>
                  <a:buChar char="ü"/>
                </a:pPr>
                <a:r>
                  <a:rPr lang="en-US" sz="2800" dirty="0"/>
                  <a:t>Ký </a:t>
                </a:r>
                <a:r>
                  <a:rPr lang="en-US" sz="2800" dirty="0" err="1"/>
                  <a:t>hiệu</a:t>
                </a:r>
                <a:r>
                  <a:rPr lang="en-US" sz="2800" dirty="0"/>
                  <a:t> </a:t>
                </a:r>
                <a14:m>
                  <m:oMath xmlns:m="http://schemas.openxmlformats.org/officeDocument/2006/math">
                    <m:r>
                      <a:rPr lang="en-US" sz="2800" i="1">
                        <a:latin typeface="Cambria Math" panose="02040503050406030204" pitchFamily="18" charset="0"/>
                      </a:rPr>
                      <m:t>𝜆</m:t>
                    </m:r>
                  </m:oMath>
                </a14:m>
                <a:r>
                  <a:rPr lang="en-US" sz="2800" dirty="0"/>
                  <a:t> </a:t>
                </a:r>
                <a:r>
                  <a:rPr lang="en-US" sz="2800" dirty="0" err="1"/>
                  <a:t>biểu</a:t>
                </a:r>
                <a:r>
                  <a:rPr lang="en-US" sz="2800" dirty="0"/>
                  <a:t> </a:t>
                </a:r>
                <a:r>
                  <a:rPr lang="en-US" sz="2800" dirty="0" err="1"/>
                  <a:t>diễn</a:t>
                </a:r>
                <a:r>
                  <a:rPr lang="en-US" sz="2800" dirty="0"/>
                  <a:t> </a:t>
                </a:r>
                <a:r>
                  <a:rPr lang="en-US" sz="2800" dirty="0" err="1"/>
                  <a:t>tập</a:t>
                </a:r>
                <a:r>
                  <a:rPr lang="en-US" sz="2800" dirty="0"/>
                  <a:t>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oMath>
                </a14:m>
                <a:r>
                  <a:rPr lang="en-US" sz="2800" dirty="0"/>
                  <a:t>, </a:t>
                </a:r>
                <a:r>
                  <a:rPr lang="en-US" sz="2800" dirty="0" err="1"/>
                  <a:t>tập</a:t>
                </a:r>
                <a:r>
                  <a:rPr lang="en-US" sz="2800" dirty="0"/>
                  <a:t> </a:t>
                </a:r>
                <a:r>
                  <a:rPr lang="en-US" sz="2800" dirty="0" err="1"/>
                  <a:t>chỉ</a:t>
                </a:r>
                <a:r>
                  <a:rPr lang="en-US" sz="2800" dirty="0"/>
                  <a:t> </a:t>
                </a:r>
                <a:r>
                  <a:rPr lang="en-US" sz="2800" dirty="0" err="1"/>
                  <a:t>chứa</a:t>
                </a:r>
                <a:r>
                  <a:rPr lang="en-US" sz="2800" dirty="0"/>
                  <a:t> </a:t>
                </a:r>
                <a:r>
                  <a:rPr lang="en-US" sz="2800" dirty="0" err="1"/>
                  <a:t>xâu</a:t>
                </a:r>
                <a:r>
                  <a:rPr lang="en-US" sz="2800" dirty="0"/>
                  <a:t> </a:t>
                </a:r>
                <a:r>
                  <a:rPr lang="en-US" sz="2800" dirty="0" err="1"/>
                  <a:t>rỗng</a:t>
                </a:r>
                <a:endParaRPr lang="en-US" sz="2800" dirty="0"/>
              </a:p>
              <a:p>
                <a:pPr lvl="1">
                  <a:buFont typeface="Wingdings" panose="05000000000000000000" pitchFamily="2" charset="2"/>
                  <a:buChar char="ü"/>
                </a:pPr>
                <a:r>
                  <a:rPr lang="en-US" sz="2800" dirty="0"/>
                  <a:t>Ký </a:t>
                </a:r>
                <a:r>
                  <a:rPr lang="en-US" sz="2800" dirty="0" err="1"/>
                  <a:t>hiệu</a:t>
                </a:r>
                <a:r>
                  <a:rPr lang="en-US" sz="2800" dirty="0"/>
                  <a:t> </a:t>
                </a:r>
                <a14:m>
                  <m:oMath xmlns:m="http://schemas.openxmlformats.org/officeDocument/2006/math">
                    <m:r>
                      <a:rPr lang="en-US" sz="2800" i="1">
                        <a:latin typeface="Cambria Math" panose="02040503050406030204" pitchFamily="18" charset="0"/>
                      </a:rPr>
                      <m:t>𝑥</m:t>
                    </m:r>
                  </m:oMath>
                </a14:m>
                <a:r>
                  <a:rPr lang="en-US" sz="2800" dirty="0"/>
                  <a:t> </a:t>
                </a:r>
                <a:r>
                  <a:rPr lang="en-US" sz="2800" dirty="0" err="1"/>
                  <a:t>biểu</a:t>
                </a:r>
                <a:r>
                  <a:rPr lang="en-US" sz="2800" dirty="0"/>
                  <a:t> </a:t>
                </a:r>
                <a:r>
                  <a:rPr lang="en-US" sz="2800" dirty="0" err="1"/>
                  <a:t>diễn</a:t>
                </a:r>
                <a:r>
                  <a:rPr lang="en-US" sz="2800" dirty="0"/>
                  <a:t> </a:t>
                </a:r>
                <a:r>
                  <a:rPr lang="en-US" sz="2800" dirty="0" err="1"/>
                  <a:t>tập</a:t>
                </a:r>
                <a:r>
                  <a:rPr lang="en-US" sz="2800" dirty="0"/>
                  <a:t>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r>
                  <a:rPr lang="en-US" sz="2800" dirty="0" err="1"/>
                  <a:t>chỉ</a:t>
                </a:r>
                <a:r>
                  <a:rPr lang="en-US" sz="2800" dirty="0"/>
                  <a:t> </a:t>
                </a:r>
                <a:r>
                  <a:rPr lang="en-US" sz="2800" dirty="0" err="1"/>
                  <a:t>chứa</a:t>
                </a:r>
                <a:r>
                  <a:rPr lang="en-US" sz="2800" dirty="0"/>
                  <a:t> </a:t>
                </a:r>
                <a:r>
                  <a:rPr lang="en-US" sz="2800" dirty="0" err="1"/>
                  <a:t>xâu</a:t>
                </a:r>
                <a:r>
                  <a:rPr lang="en-US" sz="2800" dirty="0"/>
                  <a:t> </a:t>
                </a:r>
                <a:r>
                  <a:rPr lang="en-US" sz="2800" dirty="0" err="1"/>
                  <a:t>chỉ</a:t>
                </a:r>
                <a:r>
                  <a:rPr lang="en-US" sz="2800" dirty="0"/>
                  <a:t> </a:t>
                </a:r>
                <a:r>
                  <a:rPr lang="en-US" sz="2800" dirty="0" err="1"/>
                  <a:t>có</a:t>
                </a:r>
                <a:r>
                  <a:rPr lang="en-US" sz="2800" dirty="0"/>
                  <a:t> </a:t>
                </a:r>
                <a:r>
                  <a:rPr lang="en-US" sz="2800" dirty="0" err="1"/>
                  <a:t>một</a:t>
                </a:r>
                <a:r>
                  <a:rPr lang="en-US" sz="2800" dirty="0"/>
                  <a:t> </a:t>
                </a:r>
                <a:r>
                  <a:rPr lang="en-US" sz="2800" dirty="0" err="1"/>
                  <a:t>ký</a:t>
                </a:r>
                <a:r>
                  <a:rPr lang="en-US" sz="2800" dirty="0"/>
                  <a:t> </a:t>
                </a:r>
                <a:r>
                  <a:rPr lang="en-US" sz="2800" dirty="0" err="1"/>
                  <a:t>hiệu</a:t>
                </a:r>
                <a:r>
                  <a:rPr lang="en-US" sz="2800" dirty="0"/>
                  <a:t> </a:t>
                </a:r>
                <a14:m>
                  <m:oMath xmlns:m="http://schemas.openxmlformats.org/officeDocument/2006/math">
                    <m:r>
                      <a:rPr lang="en-US" sz="2800" b="0" i="1" smtClean="0">
                        <a:latin typeface="Cambria Math" panose="02040503050406030204" pitchFamily="18" charset="0"/>
                      </a:rPr>
                      <m:t>𝑥</m:t>
                    </m:r>
                  </m:oMath>
                </a14:m>
                <a:endParaRPr lang="en-US" sz="2800" dirty="0"/>
              </a:p>
              <a:p>
                <a:pPr lvl="1">
                  <a:buFont typeface="Wingdings" panose="05000000000000000000" pitchFamily="2" charset="2"/>
                  <a:buChar char="ü"/>
                </a:pPr>
                <a:r>
                  <a:rPr lang="en-US" sz="2800" dirty="0" err="1"/>
                  <a:t>Các</a:t>
                </a:r>
                <a:r>
                  <a:rPr lang="en-US" sz="2800" dirty="0"/>
                  <a:t> </a:t>
                </a:r>
                <a:r>
                  <a:rPr lang="en-US" sz="2800" dirty="0" err="1"/>
                  <a:t>ký</a:t>
                </a:r>
                <a:r>
                  <a:rPr lang="en-US" sz="2800" dirty="0"/>
                  <a:t> </a:t>
                </a:r>
                <a:r>
                  <a:rPr lang="en-US" sz="2800" dirty="0" err="1"/>
                  <a:t>hiệu</a:t>
                </a:r>
                <a:r>
                  <a:rPr lang="en-US" sz="2800" dirty="0"/>
                  <a:t> </a:t>
                </a:r>
                <a14:m>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𝐴𝐵</m:t>
                        </m:r>
                      </m:e>
                    </m:d>
                  </m:oMath>
                </a14:m>
                <a:r>
                  <a:rPr lang="en-US" dirty="0"/>
                  <a:t> </a:t>
                </a:r>
                <a:r>
                  <a:rPr lang="en-US" sz="2800" dirty="0" err="1"/>
                  <a:t>là</a:t>
                </a:r>
                <a:r>
                  <a:rPr lang="en-US" sz="2800" dirty="0"/>
                  <a:t> </a:t>
                </a:r>
                <a:r>
                  <a:rPr lang="en-US" sz="2800" dirty="0" err="1"/>
                  <a:t>tập</a:t>
                </a:r>
                <a:r>
                  <a:rPr lang="en-US" sz="2800" dirty="0"/>
                  <a:t> </a:t>
                </a:r>
                <a:r>
                  <a:rPr lang="en-US" sz="2800" dirty="0" err="1"/>
                  <a:t>được</a:t>
                </a:r>
                <a:r>
                  <a:rPr lang="en-US" sz="2800" dirty="0"/>
                  <a:t> </a:t>
                </a:r>
                <a:r>
                  <a:rPr lang="en-US" sz="2800" dirty="0" err="1"/>
                  <a:t>ghép</a:t>
                </a:r>
                <a:r>
                  <a:rPr lang="en-US" sz="2800" dirty="0"/>
                  <a:t> </a:t>
                </a:r>
                <a:r>
                  <a:rPr lang="en-US" sz="2800" dirty="0" err="1"/>
                  <a:t>bởi</a:t>
                </a:r>
                <a:r>
                  <a:rPr lang="en-US" sz="2800" dirty="0"/>
                  <a:t> </a:t>
                </a:r>
                <a14:m>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rPr>
                      <m:t>𝐵</m:t>
                    </m:r>
                  </m:oMath>
                </a14:m>
                <a:endParaRPr lang="en-US" sz="2800" dirty="0"/>
              </a:p>
              <a:p>
                <a:pPr lvl="1">
                  <a:buFont typeface="Wingdings" panose="05000000000000000000" pitchFamily="2" charset="2"/>
                  <a:buChar char="ü"/>
                </a:pP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m:t>
                        </m:r>
                      </m:sup>
                    </m:sSup>
                  </m:oMath>
                </a14:m>
                <a:r>
                  <a:rPr lang="en-US" sz="2800" dirty="0"/>
                  <a:t> </a:t>
                </a:r>
                <a:r>
                  <a:rPr lang="en-US" sz="2800" dirty="0" err="1"/>
                  <a:t>biểu</a:t>
                </a:r>
                <a:r>
                  <a:rPr lang="en-US" sz="2800" dirty="0"/>
                  <a:t> </a:t>
                </a:r>
                <a:r>
                  <a:rPr lang="en-US" sz="2800" dirty="0" err="1"/>
                  <a:t>diễn</a:t>
                </a:r>
                <a:r>
                  <a:rPr lang="en-US" sz="2800" dirty="0"/>
                  <a:t> </a:t>
                </a:r>
                <a:r>
                  <a:rPr lang="en-US" sz="2800" dirty="0" err="1"/>
                  <a:t>bao</a:t>
                </a:r>
                <a:r>
                  <a:rPr lang="en-US" sz="2800" dirty="0"/>
                  <a:t> </a:t>
                </a:r>
                <a:r>
                  <a:rPr lang="en-US" sz="2800" dirty="0" err="1"/>
                  <a:t>đóng</a:t>
                </a:r>
                <a:r>
                  <a:rPr lang="en-US" sz="2800" dirty="0"/>
                  <a:t> Kleene </a:t>
                </a:r>
                <a:r>
                  <a:rPr lang="en-US" sz="2800" dirty="0" err="1"/>
                  <a:t>của</a:t>
                </a:r>
                <a:r>
                  <a:rPr lang="en-US" sz="2800" dirty="0"/>
                  <a:t> </a:t>
                </a:r>
                <a:r>
                  <a:rPr lang="en-US" sz="2800" dirty="0" err="1"/>
                  <a:t>tập</a:t>
                </a:r>
                <a:r>
                  <a:rPr lang="en-US" sz="2800" dirty="0"/>
                  <a:t> </a:t>
                </a:r>
                <a:r>
                  <a:rPr lang="en-US" sz="2800" dirty="0" err="1"/>
                  <a:t>được</a:t>
                </a:r>
                <a:r>
                  <a:rPr lang="en-US" sz="2800" dirty="0"/>
                  <a:t> </a:t>
                </a:r>
                <a:r>
                  <a:rPr lang="en-US" sz="2800" dirty="0" err="1"/>
                  <a:t>biểu</a:t>
                </a:r>
                <a:r>
                  <a:rPr lang="en-US" sz="2800" dirty="0"/>
                  <a:t> </a:t>
                </a:r>
                <a:r>
                  <a:rPr lang="en-US" sz="2800" dirty="0" err="1"/>
                  <a:t>diễn</a:t>
                </a:r>
                <a:r>
                  <a:rPr lang="en-US" sz="2800" dirty="0"/>
                  <a:t> </a:t>
                </a:r>
                <a:r>
                  <a:rPr lang="en-US" sz="2800" dirty="0" err="1"/>
                  <a:t>bởi</a:t>
                </a:r>
                <a:r>
                  <a:rPr lang="en-US" sz="2800" dirty="0"/>
                  <a:t> </a:t>
                </a:r>
                <a14:m>
                  <m:oMath xmlns:m="http://schemas.openxmlformats.org/officeDocument/2006/math">
                    <m:r>
                      <a:rPr lang="en-US" sz="2800" b="0" i="1" smtClean="0">
                        <a:latin typeface="Cambria Math" panose="02040503050406030204" pitchFamily="18" charset="0"/>
                      </a:rPr>
                      <m:t>𝐴</m:t>
                    </m:r>
                  </m:oMath>
                </a14:m>
                <a:endParaRPr lang="en-US" sz="2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28354"/>
                <a:ext cx="10515600" cy="4648609"/>
              </a:xfrm>
              <a:blipFill>
                <a:blip r:embed="rId2"/>
                <a:stretch>
                  <a:fillRect l="-928" t="-3412" r="-174"/>
                </a:stretch>
              </a:blipFill>
            </p:spPr>
            <p:txBody>
              <a:bodyPr/>
              <a:lstStyle/>
              <a:p>
                <a:r>
                  <a:rPr lang="en-US">
                    <a:noFill/>
                  </a:rPr>
                  <a:t> </a:t>
                </a:r>
              </a:p>
            </p:txBody>
          </p:sp>
        </mc:Fallback>
      </mc:AlternateContent>
    </p:spTree>
    <p:extLst>
      <p:ext uri="{BB962C8B-B14F-4D97-AF65-F5344CB8AC3E}">
        <p14:creationId xmlns:p14="http://schemas.microsoft.com/office/powerpoint/2010/main" val="4094532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10;&#10;Description automatically generated">
            <a:extLst>
              <a:ext uri="{FF2B5EF4-FFF2-40B4-BE49-F238E27FC236}">
                <a16:creationId xmlns:a16="http://schemas.microsoft.com/office/drawing/2014/main" id="{D171E09F-2CD9-4EE4-BDE0-4EA046BC6AAD}"/>
              </a:ext>
            </a:extLst>
          </p:cNvPr>
          <p:cNvPicPr>
            <a:picLocks noChangeAspect="1"/>
          </p:cNvPicPr>
          <p:nvPr/>
        </p:nvPicPr>
        <p:blipFill>
          <a:blip r:embed="rId2"/>
          <a:stretch>
            <a:fillRect/>
          </a:stretch>
        </p:blipFill>
        <p:spPr>
          <a:xfrm>
            <a:off x="1263578" y="2723774"/>
            <a:ext cx="9664846" cy="1232268"/>
          </a:xfrm>
          <a:prstGeom prst="rect">
            <a:avLst/>
          </a:prstGeom>
        </p:spPr>
      </p:pic>
      <p:sp>
        <p:nvSpPr>
          <p:cNvPr id="2" name="Slide Number Placeholder 1">
            <a:extLst>
              <a:ext uri="{FF2B5EF4-FFF2-40B4-BE49-F238E27FC236}">
                <a16:creationId xmlns:a16="http://schemas.microsoft.com/office/drawing/2014/main" id="{8BA461B2-EDA9-47E8-A157-659D91CD148D}"/>
              </a:ext>
            </a:extLst>
          </p:cNvPr>
          <p:cNvSpPr>
            <a:spLocks noGrp="1"/>
          </p:cNvSpPr>
          <p:nvPr>
            <p:ph type="sldNum" sz="quarter" idx="12"/>
          </p:nvPr>
        </p:nvSpPr>
        <p:spPr>
          <a:xfrm>
            <a:off x="10707624" y="6382512"/>
            <a:ext cx="685800" cy="320040"/>
          </a:xfrm>
        </p:spPr>
        <p:txBody>
          <a:bodyPr>
            <a:normAutofit/>
          </a:bodyPr>
          <a:lstStyle/>
          <a:p>
            <a:pPr>
              <a:spcAft>
                <a:spcPts val="600"/>
              </a:spcAft>
            </a:pPr>
            <a:fld id="{33AE0CDE-C6B8-405C-A055-25C59FA13534}" type="slidenum">
              <a:rPr lang="en-US" smtClean="0"/>
              <a:pPr>
                <a:spcAft>
                  <a:spcPts val="600"/>
                </a:spcAft>
              </a:pPr>
              <a:t>6</a:t>
            </a:fld>
            <a:endParaRPr lang="en-US"/>
          </a:p>
        </p:txBody>
      </p:sp>
    </p:spTree>
    <p:extLst>
      <p:ext uri="{BB962C8B-B14F-4D97-AF65-F5344CB8AC3E}">
        <p14:creationId xmlns:p14="http://schemas.microsoft.com/office/powerpoint/2010/main" val="3681231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60</a:t>
            </a:fld>
            <a:endParaRPr lang="en-US"/>
          </a:p>
        </p:txBody>
      </p:sp>
      <p:pic>
        <p:nvPicPr>
          <p:cNvPr id="5" name="Picture 4"/>
          <p:cNvPicPr>
            <a:picLocks noChangeAspect="1"/>
          </p:cNvPicPr>
          <p:nvPr/>
        </p:nvPicPr>
        <p:blipFill>
          <a:blip r:embed="rId2"/>
          <a:stretch>
            <a:fillRect/>
          </a:stretch>
        </p:blipFill>
        <p:spPr>
          <a:xfrm>
            <a:off x="770548" y="1870075"/>
            <a:ext cx="10650903" cy="3787821"/>
          </a:xfrm>
          <a:prstGeom prst="rect">
            <a:avLst/>
          </a:prstGeom>
        </p:spPr>
      </p:pic>
    </p:spTree>
    <p:extLst>
      <p:ext uri="{BB962C8B-B14F-4D97-AF65-F5344CB8AC3E}">
        <p14:creationId xmlns:p14="http://schemas.microsoft.com/office/powerpoint/2010/main" val="393078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77" y="365125"/>
            <a:ext cx="11168743" cy="1325563"/>
          </a:xfrm>
        </p:spPr>
        <p:txBody>
          <a:bodyPr>
            <a:normAutofit fontScale="90000"/>
          </a:bodyPr>
          <a:lstStyle/>
          <a:p>
            <a:r>
              <a:rPr lang="en-US" dirty="0" err="1"/>
              <a:t>Định</a:t>
            </a:r>
            <a:r>
              <a:rPr lang="en-US" dirty="0"/>
              <a:t> </a:t>
            </a:r>
            <a:r>
              <a:rPr lang="en-US" dirty="0" err="1"/>
              <a:t>lý</a:t>
            </a:r>
            <a:r>
              <a:rPr lang="en-US" dirty="0"/>
              <a:t> Kleene: </a:t>
            </a:r>
            <a:r>
              <a:rPr lang="en-US" dirty="0" err="1"/>
              <a:t>Một</a:t>
            </a:r>
            <a:r>
              <a:rPr lang="en-US" dirty="0"/>
              <a:t> </a:t>
            </a:r>
            <a:r>
              <a:rPr lang="en-US" dirty="0" err="1"/>
              <a:t>tập</a:t>
            </a:r>
            <a:r>
              <a:rPr lang="en-US" dirty="0"/>
              <a:t> </a:t>
            </a:r>
            <a:r>
              <a:rPr lang="en-US" dirty="0" err="1"/>
              <a:t>là</a:t>
            </a:r>
            <a:r>
              <a:rPr lang="en-US" dirty="0"/>
              <a:t> </a:t>
            </a:r>
            <a:r>
              <a:rPr lang="en-US" dirty="0" err="1"/>
              <a:t>biểu</a:t>
            </a:r>
            <a:r>
              <a:rPr lang="en-US" dirty="0"/>
              <a:t> </a:t>
            </a:r>
            <a:r>
              <a:rPr lang="en-US" dirty="0" err="1"/>
              <a:t>thức</a:t>
            </a:r>
            <a:r>
              <a:rPr lang="en-US" dirty="0"/>
              <a:t> </a:t>
            </a:r>
            <a:r>
              <a:rPr lang="en-US" dirty="0" err="1"/>
              <a:t>chính</a:t>
            </a:r>
            <a:r>
              <a:rPr lang="en-US" dirty="0"/>
              <a:t> </a:t>
            </a:r>
            <a:r>
              <a:rPr lang="en-US" dirty="0" err="1"/>
              <a:t>quy</a:t>
            </a:r>
            <a:r>
              <a:rPr lang="en-US" dirty="0"/>
              <a:t> </a:t>
            </a:r>
            <a:r>
              <a:rPr lang="en-US" dirty="0" err="1"/>
              <a:t>nếu</a:t>
            </a:r>
            <a:r>
              <a:rPr lang="en-US" dirty="0"/>
              <a:t> </a:t>
            </a:r>
            <a:r>
              <a:rPr lang="en-US" dirty="0" err="1"/>
              <a:t>và</a:t>
            </a:r>
            <a:r>
              <a:rPr lang="en-US" dirty="0"/>
              <a:t> </a:t>
            </a:r>
            <a:r>
              <a:rPr lang="en-US" dirty="0" err="1"/>
              <a:t>chỉ</a:t>
            </a:r>
            <a:r>
              <a:rPr lang="en-US" dirty="0"/>
              <a:t> </a:t>
            </a:r>
            <a:r>
              <a:rPr lang="en-US" dirty="0" err="1"/>
              <a:t>nếu</a:t>
            </a:r>
            <a:r>
              <a:rPr lang="en-US" dirty="0"/>
              <a:t> </a:t>
            </a:r>
            <a:r>
              <a:rPr lang="en-US" dirty="0" err="1"/>
              <a:t>nó</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r>
              <a:rPr lang="en-US" dirty="0" err="1"/>
              <a:t>một</a:t>
            </a:r>
            <a:r>
              <a:rPr lang="en-US" dirty="0"/>
              <a:t> </a:t>
            </a:r>
            <a:r>
              <a:rPr lang="en-US" dirty="0" err="1"/>
              <a:t>otomat</a:t>
            </a:r>
            <a:r>
              <a:rPr lang="en-US" dirty="0"/>
              <a:t> </a:t>
            </a:r>
            <a:r>
              <a:rPr lang="en-US" dirty="0" err="1"/>
              <a:t>hữu</a:t>
            </a:r>
            <a:r>
              <a:rPr lang="en-US" dirty="0"/>
              <a:t> </a:t>
            </a:r>
            <a:r>
              <a:rPr lang="en-US" dirty="0" err="1"/>
              <a:t>hạn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017" y="1825625"/>
                <a:ext cx="11077303" cy="4351338"/>
              </a:xfrm>
            </p:spPr>
            <p:txBody>
              <a:bodyPr/>
              <a:lstStyle/>
              <a:p>
                <a:r>
                  <a:rPr lang="en-US" dirty="0"/>
                  <a:t>Mọi </a:t>
                </a:r>
                <a:r>
                  <a:rPr lang="en-US" dirty="0" err="1"/>
                  <a:t>tập</a:t>
                </a:r>
                <a:r>
                  <a:rPr lang="en-US" dirty="0"/>
                  <a:t> </a:t>
                </a:r>
                <a:r>
                  <a:rPr lang="en-US" dirty="0" err="1"/>
                  <a:t>chính</a:t>
                </a:r>
                <a:r>
                  <a:rPr lang="en-US" dirty="0"/>
                  <a:t> </a:t>
                </a:r>
                <a:r>
                  <a:rPr lang="en-US" dirty="0" err="1"/>
                  <a:t>quy</a:t>
                </a:r>
                <a:r>
                  <a:rPr lang="en-US" dirty="0"/>
                  <a:t> </a:t>
                </a:r>
                <a:r>
                  <a:rPr lang="en-US" dirty="0" err="1"/>
                  <a:t>đều</a:t>
                </a:r>
                <a:r>
                  <a:rPr lang="en-US" dirty="0"/>
                  <a:t> </a:t>
                </a:r>
                <a:r>
                  <a:rPr lang="en-US" dirty="0" err="1"/>
                  <a:t>được</a:t>
                </a:r>
                <a:r>
                  <a:rPr lang="en-US" dirty="0"/>
                  <a:t> </a:t>
                </a:r>
                <a:r>
                  <a:rPr lang="en-US" dirty="0" err="1"/>
                  <a:t>chấp</a:t>
                </a:r>
                <a:r>
                  <a:rPr lang="en-US" dirty="0"/>
                  <a:t> </a:t>
                </a:r>
                <a:r>
                  <a:rPr lang="en-US" dirty="0" err="1"/>
                  <a:t>nhận</a:t>
                </a:r>
                <a:r>
                  <a:rPr lang="en-US" dirty="0"/>
                  <a:t> </a:t>
                </a:r>
                <a:r>
                  <a:rPr lang="en-US" dirty="0" err="1"/>
                  <a:t>bởi</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nếu</a:t>
                </a:r>
                <a:r>
                  <a:rPr lang="en-US" dirty="0"/>
                  <a:t> </a:t>
                </a:r>
              </a:p>
              <a:p>
                <a:pPr lvl="1">
                  <a:buFont typeface="Wingdings" panose="05000000000000000000" pitchFamily="2" charset="2"/>
                  <a:buChar char="ü"/>
                </a:pPr>
                <a:r>
                  <a:rPr lang="en-US" sz="2800" dirty="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được chấp nhận bởi otomat hữu hạn </a:t>
                </a:r>
              </a:p>
              <a:p>
                <a:pPr lvl="1">
                  <a:buFont typeface="Wingdings" panose="05000000000000000000" pitchFamily="2" charset="2"/>
                  <a:buChar char="ü"/>
                </a:pPr>
                <a:r>
                  <a:rPr lang="en-US" sz="2800" dirty="0"/>
                  <a:t> </a:t>
                </a:r>
                <a14:m>
                  <m:oMath xmlns:m="http://schemas.openxmlformats.org/officeDocument/2006/math">
                    <m:r>
                      <a:rPr lang="en-US" sz="2800" i="1">
                        <a:latin typeface="Cambria Math" panose="02040503050406030204" pitchFamily="18" charset="0"/>
                      </a:rPr>
                      <m:t>𝜆</m:t>
                    </m:r>
                  </m:oMath>
                </a14:m>
                <a:r>
                  <a:rPr lang="en-US" sz="2800" dirty="0"/>
                  <a:t> được chấp nhận bởi otomat hữu </a:t>
                </a:r>
                <a:r>
                  <a:rPr lang="en-US" sz="2800" dirty="0" err="1"/>
                  <a:t>hạn</a:t>
                </a:r>
                <a:r>
                  <a:rPr lang="en-US" sz="2800" dirty="0"/>
                  <a:t> </a:t>
                </a:r>
              </a:p>
              <a:p>
                <a:pPr lvl="1">
                  <a:buFont typeface="Wingdings" panose="05000000000000000000" pitchFamily="2" charset="2"/>
                  <a:buChar char="ü"/>
                </a:pPr>
                <a:r>
                  <a:rPr lang="en-US" sz="2800" dirty="0"/>
                  <a:t> </a:t>
                </a:r>
                <a14:m>
                  <m:oMath xmlns:m="http://schemas.openxmlformats.org/officeDocument/2006/math">
                    <m:r>
                      <a:rPr lang="en-US" sz="2800" i="1">
                        <a:latin typeface="Cambria Math" panose="02040503050406030204" pitchFamily="18" charset="0"/>
                      </a:rPr>
                      <m:t>𝑥</m:t>
                    </m:r>
                  </m:oMath>
                </a14:m>
                <a:r>
                  <a:rPr lang="en-US" sz="2800" dirty="0"/>
                  <a:t> được chấp nhận bởi otomat hữu hạn với </a:t>
                </a:r>
                <a:r>
                  <a:rPr lang="en-US" sz="2800" dirty="0" err="1"/>
                  <a:t>mọi</a:t>
                </a:r>
                <a:r>
                  <a:rPr lang="en-US" sz="2800" dirty="0"/>
                  <a:t>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𝐼</m:t>
                    </m:r>
                  </m:oMath>
                </a14:m>
                <a:endParaRPr lang="en-US" sz="2800" dirty="0"/>
              </a:p>
              <a:p>
                <a:pPr lvl="1">
                  <a:buFont typeface="Wingdings" panose="05000000000000000000" pitchFamily="2" charset="2"/>
                  <a:buChar char="ü"/>
                </a:pPr>
                <a14:m>
                  <m:oMath xmlns:m="http://schemas.openxmlformats.org/officeDocument/2006/math">
                    <m:d>
                      <m:dPr>
                        <m:ctrlPr>
                          <a:rPr lang="en-US" sz="2800" i="1">
                            <a:latin typeface="Cambria Math" panose="02040503050406030204" pitchFamily="18" charset="0"/>
                          </a:rPr>
                        </m:ctrlPr>
                      </m:dPr>
                      <m:e>
                        <m:r>
                          <a:rPr lang="en-US" sz="2800" i="1">
                            <a:latin typeface="Cambria Math" panose="02040503050406030204" pitchFamily="18" charset="0"/>
                          </a:rPr>
                          <m:t>𝐴𝐵</m:t>
                        </m:r>
                      </m:e>
                    </m:d>
                  </m:oMath>
                </a14:m>
                <a:r>
                  <a:rPr lang="en-US" dirty="0"/>
                  <a:t> </a:t>
                </a:r>
                <a:r>
                  <a:rPr lang="en-US" sz="2600" dirty="0"/>
                  <a:t>được chấp nhận bởi otomat hữu </a:t>
                </a:r>
                <a:r>
                  <a:rPr lang="en-US" sz="2600" dirty="0" err="1"/>
                  <a:t>hạn</a:t>
                </a:r>
                <a:r>
                  <a:rPr lang="en-US" sz="2600" dirty="0"/>
                  <a:t> </a:t>
                </a:r>
                <a:r>
                  <a:rPr lang="en-US" sz="2600" dirty="0" err="1"/>
                  <a:t>nếu</a:t>
                </a:r>
                <a:r>
                  <a:rPr lang="en-US" sz="2600" dirty="0"/>
                  <a:t> </a:t>
                </a:r>
                <a14:m>
                  <m:oMath xmlns:m="http://schemas.openxmlformats.org/officeDocument/2006/math">
                    <m:r>
                      <a:rPr lang="en-US" sz="2600" b="0" i="1" smtClean="0">
                        <a:latin typeface="Cambria Math" panose="02040503050406030204" pitchFamily="18" charset="0"/>
                      </a:rPr>
                      <m:t>𝐴</m:t>
                    </m:r>
                    <m:r>
                      <a:rPr lang="en-US" sz="2600" b="0" i="1" smtClean="0">
                        <a:latin typeface="Cambria Math" panose="02040503050406030204" pitchFamily="18" charset="0"/>
                      </a:rPr>
                      <m:t>, </m:t>
                    </m:r>
                    <m:r>
                      <a:rPr lang="en-US" sz="2600" b="0" i="1" smtClean="0">
                        <a:latin typeface="Cambria Math" panose="02040503050406030204" pitchFamily="18" charset="0"/>
                      </a:rPr>
                      <m:t>𝐵</m:t>
                    </m:r>
                  </m:oMath>
                </a14:m>
                <a:r>
                  <a:rPr lang="en-US" sz="2600" dirty="0"/>
                  <a:t> </a:t>
                </a:r>
                <a:r>
                  <a:rPr lang="en-US" sz="2600" dirty="0" err="1"/>
                  <a:t>được</a:t>
                </a:r>
                <a:r>
                  <a:rPr lang="en-US" sz="2600" dirty="0"/>
                  <a:t> </a:t>
                </a:r>
                <a:r>
                  <a:rPr lang="en-US" sz="2600" dirty="0" err="1"/>
                  <a:t>chấp</a:t>
                </a:r>
                <a:r>
                  <a:rPr lang="en-US" sz="2600" dirty="0"/>
                  <a:t> </a:t>
                </a:r>
                <a:r>
                  <a:rPr lang="en-US" sz="2600" dirty="0" err="1"/>
                  <a:t>nhận</a:t>
                </a:r>
                <a:endParaRPr lang="en-US" sz="2600" dirty="0"/>
              </a:p>
              <a:p>
                <a:pPr lvl="1">
                  <a:buFont typeface="Wingdings" panose="05000000000000000000" pitchFamily="2" charset="2"/>
                  <a:buChar char="ü"/>
                </a:pPr>
                <a14:m>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oMath>
                </a14:m>
                <a:r>
                  <a:rPr lang="en-US" sz="2800" dirty="0"/>
                  <a:t> </a:t>
                </a:r>
                <a:r>
                  <a:rPr lang="en-US" sz="2600" dirty="0"/>
                  <a:t>được chấp nhận bởi otomat hữu </a:t>
                </a:r>
                <a:r>
                  <a:rPr lang="en-US" sz="2600" dirty="0" err="1"/>
                  <a:t>hạn</a:t>
                </a:r>
                <a:r>
                  <a:rPr lang="en-US" sz="2600" dirty="0"/>
                  <a:t> </a:t>
                </a:r>
                <a:r>
                  <a:rPr lang="en-US" sz="2600" dirty="0" err="1"/>
                  <a:t>nếu</a:t>
                </a:r>
                <a:r>
                  <a:rPr lang="en-US" sz="2600" dirty="0"/>
                  <a:t> </a:t>
                </a:r>
                <a14:m>
                  <m:oMath xmlns:m="http://schemas.openxmlformats.org/officeDocument/2006/math">
                    <m:r>
                      <a:rPr lang="en-US" sz="2600" i="1">
                        <a:latin typeface="Cambria Math" panose="02040503050406030204" pitchFamily="18" charset="0"/>
                      </a:rPr>
                      <m:t>𝐴</m:t>
                    </m:r>
                    <m:r>
                      <a:rPr lang="en-US" sz="2600" i="1">
                        <a:latin typeface="Cambria Math" panose="02040503050406030204" pitchFamily="18" charset="0"/>
                      </a:rPr>
                      <m:t>, </m:t>
                    </m:r>
                    <m:r>
                      <a:rPr lang="en-US" sz="2600" i="1">
                        <a:latin typeface="Cambria Math" panose="02040503050406030204" pitchFamily="18" charset="0"/>
                      </a:rPr>
                      <m:t>𝐵</m:t>
                    </m:r>
                  </m:oMath>
                </a14:m>
                <a:r>
                  <a:rPr lang="en-US" sz="2600" dirty="0"/>
                  <a:t> </a:t>
                </a:r>
                <a:r>
                  <a:rPr lang="en-US" sz="2600" dirty="0" err="1"/>
                  <a:t>được</a:t>
                </a:r>
                <a:r>
                  <a:rPr lang="en-US" sz="2600" dirty="0"/>
                  <a:t> </a:t>
                </a:r>
                <a:r>
                  <a:rPr lang="en-US" sz="2600" dirty="0" err="1"/>
                  <a:t>chấp</a:t>
                </a:r>
                <a:r>
                  <a:rPr lang="en-US" sz="2600" dirty="0"/>
                  <a:t> </a:t>
                </a:r>
                <a:r>
                  <a:rPr lang="en-US" sz="2600" dirty="0" err="1"/>
                  <a:t>nhận</a:t>
                </a:r>
                <a:endParaRPr lang="en-US" sz="2600" dirty="0"/>
              </a:p>
              <a:p>
                <a:pPr lvl="1">
                  <a:buFont typeface="Wingdings" panose="05000000000000000000" pitchFamily="2" charset="2"/>
                  <a:buChar char="ü"/>
                </a:pP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𝐴</m:t>
                        </m:r>
                      </m:e>
                      <m:sup>
                        <m:r>
                          <a:rPr lang="en-US" sz="2600" b="0" i="1" smtClean="0">
                            <a:latin typeface="Cambria Math" panose="02040503050406030204" pitchFamily="18" charset="0"/>
                          </a:rPr>
                          <m:t>∗</m:t>
                        </m:r>
                      </m:sup>
                    </m:sSup>
                  </m:oMath>
                </a14:m>
                <a:r>
                  <a:rPr lang="en-US" sz="2600" dirty="0"/>
                  <a:t> </a:t>
                </a:r>
                <a:r>
                  <a:rPr lang="en-US" sz="2600" dirty="0" err="1"/>
                  <a:t>được</a:t>
                </a:r>
                <a:r>
                  <a:rPr lang="en-US" sz="2600" dirty="0"/>
                  <a:t> </a:t>
                </a:r>
                <a:r>
                  <a:rPr lang="en-US" sz="2600" dirty="0" err="1"/>
                  <a:t>chấp</a:t>
                </a:r>
                <a:r>
                  <a:rPr lang="en-US" sz="2600" dirty="0"/>
                  <a:t> </a:t>
                </a:r>
                <a:r>
                  <a:rPr lang="en-US" sz="2600" dirty="0" err="1"/>
                  <a:t>nhận</a:t>
                </a:r>
                <a:r>
                  <a:rPr lang="en-US" sz="2600" dirty="0"/>
                  <a:t> </a:t>
                </a:r>
                <a:r>
                  <a:rPr lang="en-US" sz="2600" dirty="0" err="1"/>
                  <a:t>bởi</a:t>
                </a:r>
                <a:r>
                  <a:rPr lang="en-US" sz="2600" dirty="0"/>
                  <a:t> otomat hữu </a:t>
                </a:r>
                <a:r>
                  <a:rPr lang="en-US" sz="2600" dirty="0" err="1"/>
                  <a:t>hạn</a:t>
                </a:r>
                <a:r>
                  <a:rPr lang="en-US" sz="2600" dirty="0"/>
                  <a:t> </a:t>
                </a:r>
                <a:r>
                  <a:rPr lang="en-US" sz="2600" dirty="0" err="1"/>
                  <a:t>nếu</a:t>
                </a:r>
                <a:r>
                  <a:rPr lang="en-US" sz="2600" dirty="0"/>
                  <a:t> </a:t>
                </a:r>
                <a14:m>
                  <m:oMath xmlns:m="http://schemas.openxmlformats.org/officeDocument/2006/math">
                    <m:r>
                      <a:rPr lang="en-US" sz="2600" i="1">
                        <a:latin typeface="Cambria Math" panose="02040503050406030204" pitchFamily="18" charset="0"/>
                      </a:rPr>
                      <m:t>𝐴</m:t>
                    </m:r>
                  </m:oMath>
                </a14:m>
                <a:r>
                  <a:rPr lang="en-US" sz="2600" dirty="0"/>
                  <a:t> </a:t>
                </a:r>
                <a:r>
                  <a:rPr lang="en-US" sz="2600" dirty="0" err="1"/>
                  <a:t>được</a:t>
                </a:r>
                <a:r>
                  <a:rPr lang="en-US" sz="2600" dirty="0"/>
                  <a:t> </a:t>
                </a:r>
                <a:r>
                  <a:rPr lang="en-US" sz="2600" dirty="0" err="1"/>
                  <a:t>chấp</a:t>
                </a:r>
                <a:r>
                  <a:rPr lang="en-US" sz="2600" dirty="0"/>
                  <a:t> </a:t>
                </a:r>
                <a:r>
                  <a:rPr lang="en-US" sz="2600" dirty="0" err="1"/>
                  <a:t>nhận</a:t>
                </a:r>
                <a:endParaRPr lang="en-US" sz="2600" dirty="0"/>
              </a:p>
              <a:p>
                <a:pPr lvl="1">
                  <a:buFont typeface="Wingdings" panose="05000000000000000000" pitchFamily="2" charset="2"/>
                  <a:buChar char="ü"/>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017" y="1825625"/>
                <a:ext cx="11077303" cy="4351338"/>
              </a:xfrm>
              <a:blipFill>
                <a:blip r:embed="rId2"/>
                <a:stretch>
                  <a:fillRect l="-991"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61</a:t>
            </a:fld>
            <a:endParaRPr lang="en-US"/>
          </a:p>
        </p:txBody>
      </p:sp>
    </p:spTree>
    <p:extLst>
      <p:ext uri="{BB962C8B-B14F-4D97-AF65-F5344CB8AC3E}">
        <p14:creationId xmlns:p14="http://schemas.microsoft.com/office/powerpoint/2010/main" val="21256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AE0CDE-C6B8-405C-A055-25C59FA13534}" type="slidenum">
              <a:rPr lang="en-US" smtClean="0"/>
              <a:t>62</a:t>
            </a:fld>
            <a:endParaRPr lang="en-US"/>
          </a:p>
        </p:txBody>
      </p:sp>
      <p:pic>
        <p:nvPicPr>
          <p:cNvPr id="5" name="Picture 4"/>
          <p:cNvPicPr>
            <a:picLocks noChangeAspect="1"/>
          </p:cNvPicPr>
          <p:nvPr/>
        </p:nvPicPr>
        <p:blipFill>
          <a:blip r:embed="rId2"/>
          <a:stretch>
            <a:fillRect/>
          </a:stretch>
        </p:blipFill>
        <p:spPr>
          <a:xfrm>
            <a:off x="1198924" y="1683569"/>
            <a:ext cx="10083030" cy="1966147"/>
          </a:xfrm>
          <a:prstGeom prst="rect">
            <a:avLst/>
          </a:prstGeom>
        </p:spPr>
      </p:pic>
      <p:pic>
        <p:nvPicPr>
          <p:cNvPr id="6" name="Picture 5"/>
          <p:cNvPicPr>
            <a:picLocks noChangeAspect="1"/>
          </p:cNvPicPr>
          <p:nvPr/>
        </p:nvPicPr>
        <p:blipFill>
          <a:blip r:embed="rId3"/>
          <a:stretch>
            <a:fillRect/>
          </a:stretch>
        </p:blipFill>
        <p:spPr>
          <a:xfrm>
            <a:off x="1127078" y="292645"/>
            <a:ext cx="10226722" cy="994964"/>
          </a:xfrm>
          <a:prstGeom prst="rect">
            <a:avLst/>
          </a:prstGeom>
        </p:spPr>
      </p:pic>
      <p:pic>
        <p:nvPicPr>
          <p:cNvPr id="7" name="Picture 6"/>
          <p:cNvPicPr>
            <a:picLocks noChangeAspect="1"/>
          </p:cNvPicPr>
          <p:nvPr/>
        </p:nvPicPr>
        <p:blipFill>
          <a:blip r:embed="rId4"/>
          <a:stretch>
            <a:fillRect/>
          </a:stretch>
        </p:blipFill>
        <p:spPr>
          <a:xfrm>
            <a:off x="0" y="3929470"/>
            <a:ext cx="5733958" cy="2928530"/>
          </a:xfrm>
          <a:prstGeom prst="rect">
            <a:avLst/>
          </a:prstGeom>
        </p:spPr>
      </p:pic>
      <p:pic>
        <p:nvPicPr>
          <p:cNvPr id="8" name="Picture 7"/>
          <p:cNvPicPr>
            <a:picLocks noChangeAspect="1"/>
          </p:cNvPicPr>
          <p:nvPr/>
        </p:nvPicPr>
        <p:blipFill>
          <a:blip r:embed="rId5"/>
          <a:stretch>
            <a:fillRect/>
          </a:stretch>
        </p:blipFill>
        <p:spPr>
          <a:xfrm>
            <a:off x="6647361" y="4237545"/>
            <a:ext cx="5544639" cy="2000250"/>
          </a:xfrm>
          <a:prstGeom prst="rect">
            <a:avLst/>
          </a:prstGeom>
        </p:spPr>
      </p:pic>
    </p:spTree>
    <p:extLst>
      <p:ext uri="{BB962C8B-B14F-4D97-AF65-F5344CB8AC3E}">
        <p14:creationId xmlns:p14="http://schemas.microsoft.com/office/powerpoint/2010/main" val="2364036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7507" y="3648598"/>
            <a:ext cx="6024455" cy="320940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265285" y="169818"/>
                <a:ext cx="11713355" cy="509452"/>
              </a:xfrm>
            </p:spPr>
            <p:txBody>
              <a:bodyPr>
                <a:normAutofit fontScale="90000"/>
              </a:bodyPr>
              <a:lstStyle/>
              <a:p>
                <a:r>
                  <a:rPr lang="en-US" dirty="0"/>
                  <a:t>Dựng </a:t>
                </a:r>
                <a:r>
                  <a:rPr lang="en-US" dirty="0" err="1"/>
                  <a:t>otomat</a:t>
                </a:r>
                <a:r>
                  <a:rPr lang="en-US" dirty="0"/>
                  <a:t> </a:t>
                </a:r>
                <a:r>
                  <a:rPr lang="en-US" dirty="0" err="1"/>
                  <a:t>hữu</a:t>
                </a:r>
                <a:r>
                  <a:rPr lang="en-US" dirty="0"/>
                  <a:t> </a:t>
                </a:r>
                <a:r>
                  <a:rPr lang="en-US" dirty="0" err="1"/>
                  <a:t>hạn</a:t>
                </a:r>
                <a:r>
                  <a:rPr lang="en-US" dirty="0"/>
                  <a:t> </a:t>
                </a:r>
                <a:r>
                  <a:rPr lang="en-US" dirty="0" err="1"/>
                  <a:t>đoán</a:t>
                </a:r>
                <a:r>
                  <a:rPr lang="en-US" dirty="0"/>
                  <a:t> </a:t>
                </a:r>
                <a:r>
                  <a:rPr lang="en-US" dirty="0" err="1"/>
                  <a:t>nhận</a:t>
                </a:r>
                <a:r>
                  <a:rPr lang="en-US" dirty="0"/>
                  <a:t> </a:t>
                </a:r>
                <a:r>
                  <a:rPr lang="en-US" dirty="0" err="1"/>
                  <a:t>tập</a:t>
                </a:r>
                <a:r>
                  <a:rPr lang="en-US" dirty="0"/>
                  <a:t> </a:t>
                </a:r>
                <a:r>
                  <a:rPr lang="en-US" dirty="0" err="1"/>
                  <a:t>chính</a:t>
                </a:r>
                <a:r>
                  <a:rPr lang="en-US" dirty="0"/>
                  <a:t> </a:t>
                </a:r>
                <a:r>
                  <a:rPr lang="en-US" dirty="0" err="1"/>
                  <a:t>quy</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∪01</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65285" y="169818"/>
                <a:ext cx="11713355" cy="509452"/>
              </a:xfrm>
              <a:blipFill>
                <a:blip r:embed="rId3"/>
                <a:stretch>
                  <a:fillRect l="-1874" t="-46988" b="-6506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63</a:t>
            </a:fld>
            <a:endParaRPr lang="en-US"/>
          </a:p>
        </p:txBody>
      </p:sp>
      <p:pic>
        <p:nvPicPr>
          <p:cNvPr id="6" name="Picture 5"/>
          <p:cNvPicPr>
            <a:picLocks noChangeAspect="1"/>
          </p:cNvPicPr>
          <p:nvPr/>
        </p:nvPicPr>
        <p:blipFill>
          <a:blip r:embed="rId4"/>
          <a:stretch>
            <a:fillRect/>
          </a:stretch>
        </p:blipFill>
        <p:spPr>
          <a:xfrm>
            <a:off x="7158446" y="2048489"/>
            <a:ext cx="4915800" cy="1217470"/>
          </a:xfrm>
          <a:prstGeom prst="rect">
            <a:avLst/>
          </a:prstGeom>
        </p:spPr>
      </p:pic>
      <p:pic>
        <p:nvPicPr>
          <p:cNvPr id="10" name="Picture 9"/>
          <p:cNvPicPr>
            <a:picLocks noChangeAspect="1"/>
          </p:cNvPicPr>
          <p:nvPr/>
        </p:nvPicPr>
        <p:blipFill>
          <a:blip r:embed="rId5"/>
          <a:stretch>
            <a:fillRect/>
          </a:stretch>
        </p:blipFill>
        <p:spPr>
          <a:xfrm>
            <a:off x="265285" y="2176873"/>
            <a:ext cx="4372029" cy="1165187"/>
          </a:xfrm>
          <a:prstGeom prst="rect">
            <a:avLst/>
          </a:prstGeom>
        </p:spPr>
      </p:pic>
      <p:pic>
        <p:nvPicPr>
          <p:cNvPr id="12" name="Picture 11"/>
          <p:cNvPicPr>
            <a:picLocks noChangeAspect="1"/>
          </p:cNvPicPr>
          <p:nvPr/>
        </p:nvPicPr>
        <p:blipFill>
          <a:blip r:embed="rId6"/>
          <a:stretch>
            <a:fillRect/>
          </a:stretch>
        </p:blipFill>
        <p:spPr>
          <a:xfrm>
            <a:off x="265285" y="828416"/>
            <a:ext cx="4259095" cy="1083548"/>
          </a:xfrm>
          <a:prstGeom prst="rect">
            <a:avLst/>
          </a:prstGeom>
        </p:spPr>
      </p:pic>
      <p:pic>
        <p:nvPicPr>
          <p:cNvPr id="13" name="Picture 12"/>
          <p:cNvPicPr>
            <a:picLocks noChangeAspect="1"/>
          </p:cNvPicPr>
          <p:nvPr/>
        </p:nvPicPr>
        <p:blipFill>
          <a:blip r:embed="rId7"/>
          <a:stretch>
            <a:fillRect/>
          </a:stretch>
        </p:blipFill>
        <p:spPr>
          <a:xfrm>
            <a:off x="7604215" y="1076018"/>
            <a:ext cx="3368738" cy="835946"/>
          </a:xfrm>
          <a:prstGeom prst="rect">
            <a:avLst/>
          </a:prstGeom>
        </p:spPr>
      </p:pic>
      <p:pic>
        <p:nvPicPr>
          <p:cNvPr id="15" name="Content Placeholder 4"/>
          <p:cNvPicPr>
            <a:picLocks noGrp="1" noChangeAspect="1"/>
          </p:cNvPicPr>
          <p:nvPr>
            <p:ph idx="1"/>
          </p:nvPr>
        </p:nvPicPr>
        <p:blipFill>
          <a:blip r:embed="rId8"/>
          <a:stretch>
            <a:fillRect/>
          </a:stretch>
        </p:blipFill>
        <p:spPr>
          <a:xfrm>
            <a:off x="7234485" y="4848379"/>
            <a:ext cx="4957515" cy="1394301"/>
          </a:xfrm>
          <a:prstGeom prst="rect">
            <a:avLst/>
          </a:prstGeom>
        </p:spPr>
      </p:pic>
    </p:spTree>
    <p:extLst>
      <p:ext uri="{BB962C8B-B14F-4D97-AF65-F5344CB8AC3E}">
        <p14:creationId xmlns:p14="http://schemas.microsoft.com/office/powerpoint/2010/main" val="394076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Tập</a:t>
            </a:r>
            <a:r>
              <a:rPr lang="en-US" dirty="0"/>
              <a:t> </a:t>
            </a:r>
            <a:r>
              <a:rPr lang="en-US" dirty="0" err="1"/>
              <a:t>hợp</a:t>
            </a:r>
            <a:r>
              <a:rPr lang="en-US" dirty="0"/>
              <a:t> </a:t>
            </a:r>
            <a:r>
              <a:rPr lang="en-US" dirty="0" err="1"/>
              <a:t>chính</a:t>
            </a:r>
            <a:r>
              <a:rPr lang="en-US" dirty="0"/>
              <a:t> </a:t>
            </a:r>
            <a:r>
              <a:rPr lang="en-US" dirty="0" err="1"/>
              <a:t>quy</a:t>
            </a:r>
            <a:r>
              <a:rPr lang="en-US" dirty="0"/>
              <a:t> </a:t>
            </a:r>
            <a:r>
              <a:rPr lang="en-US" dirty="0" err="1"/>
              <a:t>và</a:t>
            </a:r>
            <a:r>
              <a:rPr lang="en-US" dirty="0"/>
              <a:t> </a:t>
            </a:r>
            <a:r>
              <a:rPr lang="en-US" dirty="0" err="1"/>
              <a:t>văn</a:t>
            </a:r>
            <a:r>
              <a:rPr lang="en-US" dirty="0"/>
              <a:t> </a:t>
            </a:r>
            <a:r>
              <a:rPr lang="en-US" dirty="0" err="1"/>
              <a:t>phạm</a:t>
            </a:r>
            <a:r>
              <a:rPr lang="en-US" dirty="0"/>
              <a:t> </a:t>
            </a:r>
            <a:r>
              <a:rPr lang="en-US" dirty="0" err="1"/>
              <a:t>chính</a:t>
            </a:r>
            <a:r>
              <a:rPr lang="en-US" dirty="0"/>
              <a:t> </a:t>
            </a:r>
            <a:r>
              <a:rPr lang="en-US" dirty="0" err="1"/>
              <a:t>quy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28600" lvl="1">
                  <a:spcBef>
                    <a:spcPts val="1000"/>
                  </a:spcBef>
                </a:pPr>
                <a:r>
                  <a:rPr lang="en-US" sz="2600" dirty="0"/>
                  <a:t>Văn </a:t>
                </a:r>
                <a:r>
                  <a:rPr lang="en-US" sz="2600" dirty="0" err="1"/>
                  <a:t>phạm</a:t>
                </a:r>
                <a:r>
                  <a:rPr lang="en-US" sz="2600" dirty="0"/>
                  <a:t> </a:t>
                </a:r>
                <a:r>
                  <a:rPr lang="en-US" sz="2600" dirty="0" err="1"/>
                  <a:t>loại</a:t>
                </a:r>
                <a:r>
                  <a:rPr lang="en-US" sz="2600" dirty="0"/>
                  <a:t> 3 (</a:t>
                </a:r>
                <a:r>
                  <a:rPr lang="en-US" sz="2600" dirty="0" err="1"/>
                  <a:t>văn</a:t>
                </a:r>
                <a:r>
                  <a:rPr lang="en-US" sz="2600" dirty="0"/>
                  <a:t> </a:t>
                </a:r>
                <a:r>
                  <a:rPr lang="en-US" sz="2600" dirty="0" err="1"/>
                  <a:t>phạm</a:t>
                </a:r>
                <a:r>
                  <a:rPr lang="en-US" sz="2600" dirty="0"/>
                  <a:t> </a:t>
                </a:r>
                <a:r>
                  <a:rPr lang="en-US" sz="2600" dirty="0" err="1"/>
                  <a:t>chính</a:t>
                </a:r>
                <a:r>
                  <a:rPr lang="en-US" sz="2600" dirty="0"/>
                  <a:t> </a:t>
                </a:r>
                <a:r>
                  <a:rPr lang="en-US" sz="2600" dirty="0" err="1"/>
                  <a:t>quy</a:t>
                </a:r>
                <a:r>
                  <a:rPr lang="en-US" sz="2600" dirty="0"/>
                  <a:t>): </a:t>
                </a:r>
                <a:r>
                  <a:rPr lang="en-US" sz="2600" dirty="0" err="1"/>
                  <a:t>chỉ</a:t>
                </a:r>
                <a:r>
                  <a:rPr lang="en-US" sz="2600" dirty="0"/>
                  <a:t> </a:t>
                </a:r>
                <a:r>
                  <a:rPr lang="en-US" sz="2600" dirty="0" err="1"/>
                  <a:t>có</a:t>
                </a:r>
                <a:r>
                  <a:rPr lang="en-US" sz="2600" dirty="0"/>
                  <a:t> </a:t>
                </a:r>
                <a:r>
                  <a:rPr lang="en-US" sz="2600" dirty="0" err="1"/>
                  <a:t>các</a:t>
                </a:r>
                <a:r>
                  <a:rPr lang="en-US" sz="2600" dirty="0"/>
                  <a:t> </a:t>
                </a:r>
                <a:r>
                  <a:rPr lang="en-US" sz="2600" dirty="0" err="1"/>
                  <a:t>dạng</a:t>
                </a:r>
                <a:r>
                  <a:rPr lang="en-US" sz="2600" dirty="0"/>
                  <a:t> </a:t>
                </a:r>
                <a:r>
                  <a:rPr lang="en-US" sz="2600" dirty="0" err="1"/>
                  <a:t>sản</a:t>
                </a:r>
                <a:r>
                  <a:rPr lang="en-US" sz="2600" dirty="0"/>
                  <a:t> </a:t>
                </a:r>
                <a:r>
                  <a:rPr lang="en-US" sz="2600" dirty="0" err="1"/>
                  <a:t>xuất</a:t>
                </a:r>
                <a:r>
                  <a:rPr lang="en-US" sz="2600" dirty="0"/>
                  <a:t> </a:t>
                </a:r>
                <a:r>
                  <a:rPr lang="en-US" sz="2600" dirty="0" err="1"/>
                  <a:t>có</a:t>
                </a:r>
                <a:r>
                  <a:rPr lang="en-US" sz="2600" dirty="0"/>
                  <a:t> </a:t>
                </a:r>
                <a:r>
                  <a:rPr lang="en-US" sz="2600" dirty="0" err="1"/>
                  <a:t>dạng</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2</m:t>
                        </m:r>
                      </m:sub>
                    </m:sSub>
                  </m:oMath>
                </a14:m>
                <a:r>
                  <a:rPr lang="en-US" sz="2600" dirty="0"/>
                  <a:t>, </a:t>
                </a:r>
                <a:r>
                  <a:rPr lang="en-US" sz="2600" dirty="0" err="1"/>
                  <a:t>trong</a:t>
                </a:r>
                <a:r>
                  <a:rPr lang="en-US" sz="2600" dirty="0"/>
                  <a:t> </a:t>
                </a:r>
                <a:r>
                  <a:rPr lang="en-US" sz="2600" dirty="0" err="1"/>
                  <a:t>đó</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1</m:t>
                        </m:r>
                      </m:sub>
                    </m:sSub>
                    <m:r>
                      <a:rPr lang="en-US" sz="2600" i="1">
                        <a:latin typeface="Cambria Math" panose="02040503050406030204" pitchFamily="18" charset="0"/>
                      </a:rPr>
                      <m:t>=</m:t>
                    </m:r>
                    <m:r>
                      <a:rPr lang="en-US" sz="2600" i="1">
                        <a:latin typeface="Cambria Math" panose="02040503050406030204" pitchFamily="18" charset="0"/>
                      </a:rPr>
                      <m:t>𝐴</m:t>
                    </m:r>
                  </m:oMath>
                </a14:m>
                <a:r>
                  <a:rPr lang="en-US" sz="2600" dirty="0"/>
                  <a:t> </a:t>
                </a:r>
                <a:r>
                  <a:rPr lang="en-US" sz="2600" dirty="0" err="1"/>
                  <a:t>và</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2</m:t>
                        </m:r>
                      </m:sub>
                    </m:sSub>
                    <m:r>
                      <a:rPr lang="en-US" sz="2600" i="1">
                        <a:latin typeface="Cambria Math" panose="02040503050406030204" pitchFamily="18" charset="0"/>
                      </a:rPr>
                      <m:t>=</m:t>
                    </m:r>
                    <m:r>
                      <a:rPr lang="en-US" sz="2600" i="1">
                        <a:latin typeface="Cambria Math" panose="02040503050406030204" pitchFamily="18" charset="0"/>
                      </a:rPr>
                      <m:t>𝑎𝐵</m:t>
                    </m:r>
                  </m:oMath>
                </a14:m>
                <a:r>
                  <a:rPr lang="en-US" sz="2600" dirty="0"/>
                  <a:t> </a:t>
                </a:r>
                <a:r>
                  <a:rPr lang="en-US" sz="2600" dirty="0" err="1"/>
                  <a:t>hoặc</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2</m:t>
                        </m:r>
                      </m:sub>
                    </m:sSub>
                    <m:r>
                      <a:rPr lang="en-US" sz="2600" i="1">
                        <a:latin typeface="Cambria Math" panose="02040503050406030204" pitchFamily="18" charset="0"/>
                      </a:rPr>
                      <m:t>=</m:t>
                    </m:r>
                    <m:r>
                      <a:rPr lang="en-US" sz="2600" i="1">
                        <a:latin typeface="Cambria Math" panose="02040503050406030204" pitchFamily="18" charset="0"/>
                      </a:rPr>
                      <m:t>𝑎</m:t>
                    </m:r>
                  </m:oMath>
                </a14:m>
                <a:r>
                  <a:rPr lang="en-US" sz="2600" dirty="0"/>
                  <a:t> (</a:t>
                </a:r>
                <a:r>
                  <a:rPr lang="en-US" sz="2600" dirty="0" err="1"/>
                  <a:t>trong</a:t>
                </a:r>
                <a:r>
                  <a:rPr lang="en-US" sz="2600" dirty="0"/>
                  <a:t> </a:t>
                </a:r>
                <a:r>
                  <a:rPr lang="en-US" sz="2600" dirty="0" err="1"/>
                  <a:t>đó</a:t>
                </a:r>
                <a:r>
                  <a:rPr lang="en-US" sz="2600" dirty="0"/>
                  <a:t> </a:t>
                </a:r>
                <a14:m>
                  <m:oMath xmlns:m="http://schemas.openxmlformats.org/officeDocument/2006/math">
                    <m:r>
                      <a:rPr lang="en-US" sz="2600" i="1">
                        <a:latin typeface="Cambria Math" panose="02040503050406030204" pitchFamily="18" charset="0"/>
                      </a:rPr>
                      <m:t>𝐴</m:t>
                    </m:r>
                    <m:r>
                      <a:rPr lang="en-US" sz="2600" i="1">
                        <a:latin typeface="Cambria Math" panose="02040503050406030204" pitchFamily="18" charset="0"/>
                      </a:rPr>
                      <m:t>, </m:t>
                    </m:r>
                    <m:r>
                      <a:rPr lang="en-US" sz="2600" i="1">
                        <a:latin typeface="Cambria Math" panose="02040503050406030204" pitchFamily="18" charset="0"/>
                      </a:rPr>
                      <m:t>𝐵</m:t>
                    </m:r>
                  </m:oMath>
                </a14:m>
                <a:r>
                  <a:rPr lang="en-US" sz="2600" dirty="0"/>
                  <a:t> </a:t>
                </a:r>
                <a:r>
                  <a:rPr lang="en-US" sz="2600" dirty="0" err="1"/>
                  <a:t>là</a:t>
                </a:r>
                <a:r>
                  <a:rPr lang="en-US" sz="2600" dirty="0"/>
                  <a:t> </a:t>
                </a:r>
                <a:r>
                  <a:rPr lang="en-US" sz="2600" dirty="0" err="1"/>
                  <a:t>ký</a:t>
                </a:r>
                <a:r>
                  <a:rPr lang="en-US" sz="2600" dirty="0"/>
                  <a:t> </a:t>
                </a:r>
                <a:r>
                  <a:rPr lang="en-US" sz="2600" dirty="0" err="1"/>
                  <a:t>hiệu</a:t>
                </a:r>
                <a:r>
                  <a:rPr lang="en-US" sz="2600" dirty="0"/>
                  <a:t> </a:t>
                </a:r>
                <a:r>
                  <a:rPr lang="en-US" sz="2600" dirty="0" err="1"/>
                  <a:t>không</a:t>
                </a:r>
                <a:r>
                  <a:rPr lang="en-US" sz="2600" dirty="0"/>
                  <a:t> </a:t>
                </a:r>
                <a:r>
                  <a:rPr lang="en-US" sz="2600" dirty="0" err="1"/>
                  <a:t>kết</a:t>
                </a:r>
                <a:r>
                  <a:rPr lang="en-US" sz="2600" dirty="0"/>
                  <a:t> </a:t>
                </a:r>
                <a:r>
                  <a:rPr lang="en-US" sz="2600" dirty="0" err="1"/>
                  <a:t>thúc</a:t>
                </a:r>
                <a:r>
                  <a:rPr lang="en-US" sz="2600" dirty="0"/>
                  <a:t>, </a:t>
                </a:r>
                <a:r>
                  <a:rPr lang="en-US" sz="2600" dirty="0" err="1"/>
                  <a:t>còn</a:t>
                </a:r>
                <a:r>
                  <a:rPr lang="en-US" sz="2600" dirty="0"/>
                  <a:t> </a:t>
                </a:r>
                <a14:m>
                  <m:oMath xmlns:m="http://schemas.openxmlformats.org/officeDocument/2006/math">
                    <m:r>
                      <a:rPr lang="en-US" sz="2600" i="1">
                        <a:latin typeface="Cambria Math" panose="02040503050406030204" pitchFamily="18" charset="0"/>
                      </a:rPr>
                      <m:t>𝑎</m:t>
                    </m:r>
                  </m:oMath>
                </a14:m>
                <a:r>
                  <a:rPr lang="en-US" sz="2600" dirty="0"/>
                  <a:t> </a:t>
                </a:r>
                <a:r>
                  <a:rPr lang="en-US" sz="2600" dirty="0" err="1"/>
                  <a:t>là</a:t>
                </a:r>
                <a:r>
                  <a:rPr lang="en-US" sz="2600" dirty="0"/>
                  <a:t> </a:t>
                </a:r>
                <a:r>
                  <a:rPr lang="en-US" sz="2600" dirty="0" err="1"/>
                  <a:t>ký</a:t>
                </a:r>
                <a:r>
                  <a:rPr lang="en-US" sz="2600" dirty="0"/>
                  <a:t> </a:t>
                </a:r>
                <a:r>
                  <a:rPr lang="en-US" sz="2600" dirty="0" err="1"/>
                  <a:t>hiệu</a:t>
                </a:r>
                <a:r>
                  <a:rPr lang="en-US" sz="2600" dirty="0"/>
                  <a:t> </a:t>
                </a:r>
                <a:r>
                  <a:rPr lang="en-US" sz="2600" dirty="0" err="1"/>
                  <a:t>kết</a:t>
                </a:r>
                <a:r>
                  <a:rPr lang="en-US" sz="2600" dirty="0"/>
                  <a:t> </a:t>
                </a:r>
                <a:r>
                  <a:rPr lang="en-US" sz="2600" dirty="0" err="1"/>
                  <a:t>thúc</a:t>
                </a:r>
                <a:r>
                  <a:rPr lang="en-US" sz="2600" dirty="0"/>
                  <a:t>) </a:t>
                </a:r>
                <a:r>
                  <a:rPr lang="en-US" sz="2600" dirty="0" err="1"/>
                  <a:t>hoặc</a:t>
                </a:r>
                <a:r>
                  <a:rPr lang="en-US" sz="2600" dirty="0"/>
                  <a:t> </a:t>
                </a:r>
                <a:r>
                  <a:rPr lang="en-US" sz="2600" dirty="0" err="1"/>
                  <a:t>có</a:t>
                </a:r>
                <a:r>
                  <a:rPr lang="en-US" sz="2600" dirty="0"/>
                  <a:t> </a:t>
                </a:r>
                <a:r>
                  <a:rPr lang="en-US" sz="2600" dirty="0" err="1"/>
                  <a:t>dạng</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1</m:t>
                        </m:r>
                      </m:sub>
                    </m:sSub>
                    <m:r>
                      <a:rPr lang="en-US" sz="2600" i="1">
                        <a:latin typeface="Cambria Math" panose="02040503050406030204" pitchFamily="18" charset="0"/>
                      </a:rPr>
                      <m:t>=</m:t>
                    </m:r>
                    <m:r>
                      <a:rPr lang="en-US" sz="2600" i="1">
                        <a:latin typeface="Cambria Math" panose="02040503050406030204" pitchFamily="18" charset="0"/>
                      </a:rPr>
                      <m:t>𝑆</m:t>
                    </m:r>
                  </m:oMath>
                </a14:m>
                <a:r>
                  <a:rPr lang="en-US" sz="2600" dirty="0"/>
                  <a:t> </a:t>
                </a:r>
                <a:r>
                  <a:rPr lang="en-US" sz="2600" dirty="0" err="1"/>
                  <a:t>và</a:t>
                </a:r>
                <a:r>
                  <a:rPr lang="en-US" sz="2600" dirty="0"/>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2</m:t>
                        </m:r>
                      </m:sub>
                    </m:sSub>
                    <m:r>
                      <a:rPr lang="en-US" sz="2600" i="1">
                        <a:latin typeface="Cambria Math" panose="02040503050406030204" pitchFamily="18" charset="0"/>
                      </a:rPr>
                      <m:t>=</m:t>
                    </m:r>
                    <m:r>
                      <a:rPr lang="en-US" sz="2600" i="1">
                        <a:latin typeface="Cambria Math" panose="02040503050406030204" pitchFamily="18" charset="0"/>
                      </a:rPr>
                      <m:t>𝜆</m:t>
                    </m:r>
                  </m:oMath>
                </a14:m>
                <a:r>
                  <a:rPr lang="en-US" sz="2600" dirty="0"/>
                  <a:t>.</a:t>
                </a:r>
              </a:p>
              <a:p>
                <a:r>
                  <a:rPr lang="en-US" sz="2600" dirty="0" err="1"/>
                  <a:t>Một</a:t>
                </a:r>
                <a:r>
                  <a:rPr lang="en-US" sz="2600" dirty="0"/>
                  <a:t> </a:t>
                </a:r>
                <a:r>
                  <a:rPr lang="en-US" sz="2600" dirty="0" err="1"/>
                  <a:t>tập</a:t>
                </a:r>
                <a:r>
                  <a:rPr lang="en-US" sz="2600" dirty="0"/>
                  <a:t> </a:t>
                </a:r>
                <a:r>
                  <a:rPr lang="en-US" sz="2600" dirty="0" err="1"/>
                  <a:t>sinh</a:t>
                </a:r>
                <a:r>
                  <a:rPr lang="en-US" sz="2600" dirty="0"/>
                  <a:t> </a:t>
                </a:r>
                <a:r>
                  <a:rPr lang="en-US" sz="2600" dirty="0" err="1"/>
                  <a:t>bởi</a:t>
                </a:r>
                <a:r>
                  <a:rPr lang="en-US" sz="2600" dirty="0"/>
                  <a:t> </a:t>
                </a:r>
                <a:r>
                  <a:rPr lang="en-US" sz="2600" dirty="0" err="1"/>
                  <a:t>một</a:t>
                </a:r>
                <a:r>
                  <a:rPr lang="en-US" sz="2600" dirty="0"/>
                  <a:t> </a:t>
                </a:r>
                <a:r>
                  <a:rPr lang="en-US" sz="2600" dirty="0" err="1"/>
                  <a:t>văn</a:t>
                </a:r>
                <a:r>
                  <a:rPr lang="en-US" sz="2600" dirty="0"/>
                  <a:t> </a:t>
                </a:r>
                <a:r>
                  <a:rPr lang="en-US" sz="2600" dirty="0" err="1"/>
                  <a:t>phạm</a:t>
                </a:r>
                <a:r>
                  <a:rPr lang="en-US" sz="2600" dirty="0"/>
                  <a:t> </a:t>
                </a:r>
                <a:r>
                  <a:rPr lang="en-US" sz="2600" dirty="0" err="1"/>
                  <a:t>chính</a:t>
                </a:r>
                <a:r>
                  <a:rPr lang="en-US" sz="2600" dirty="0"/>
                  <a:t> </a:t>
                </a:r>
                <a:r>
                  <a:rPr lang="en-US" sz="2600" dirty="0" err="1"/>
                  <a:t>quy</a:t>
                </a:r>
                <a:r>
                  <a:rPr lang="en-US" sz="2600" dirty="0"/>
                  <a:t> </a:t>
                </a:r>
                <a:r>
                  <a:rPr lang="en-US" sz="2600" dirty="0" err="1"/>
                  <a:t>nếu</a:t>
                </a:r>
                <a:r>
                  <a:rPr lang="en-US" sz="2600" dirty="0"/>
                  <a:t> </a:t>
                </a:r>
                <a:r>
                  <a:rPr lang="en-US" sz="2600" dirty="0" err="1"/>
                  <a:t>và</a:t>
                </a:r>
                <a:r>
                  <a:rPr lang="en-US" sz="2600" dirty="0"/>
                  <a:t> </a:t>
                </a:r>
                <a:r>
                  <a:rPr lang="en-US" sz="2600" dirty="0" err="1"/>
                  <a:t>chỉ</a:t>
                </a:r>
                <a:r>
                  <a:rPr lang="en-US" sz="2600" dirty="0"/>
                  <a:t> </a:t>
                </a:r>
                <a:r>
                  <a:rPr lang="en-US" sz="2600" dirty="0" err="1"/>
                  <a:t>nếu</a:t>
                </a:r>
                <a:r>
                  <a:rPr lang="en-US" sz="2600" dirty="0"/>
                  <a:t> </a:t>
                </a:r>
                <a:r>
                  <a:rPr lang="en-US" sz="2600" dirty="0" err="1"/>
                  <a:t>nó</a:t>
                </a:r>
                <a:r>
                  <a:rPr lang="en-US" sz="2600" dirty="0"/>
                  <a:t> </a:t>
                </a:r>
                <a:r>
                  <a:rPr lang="en-US" sz="2600" dirty="0" err="1"/>
                  <a:t>là</a:t>
                </a:r>
                <a:r>
                  <a:rPr lang="en-US" sz="2600" dirty="0"/>
                  <a:t> </a:t>
                </a:r>
                <a:r>
                  <a:rPr lang="en-US" sz="2600" dirty="0" err="1"/>
                  <a:t>một</a:t>
                </a:r>
                <a:r>
                  <a:rPr lang="en-US" sz="2600" dirty="0"/>
                  <a:t> </a:t>
                </a:r>
                <a:r>
                  <a:rPr lang="en-US" sz="2600" dirty="0" err="1"/>
                  <a:t>tập</a:t>
                </a:r>
                <a:r>
                  <a:rPr lang="en-US" sz="2600" dirty="0"/>
                  <a:t> </a:t>
                </a:r>
                <a:r>
                  <a:rPr lang="en-US" sz="2600" dirty="0" err="1"/>
                  <a:t>chính</a:t>
                </a:r>
                <a:r>
                  <a:rPr lang="en-US" sz="2600" dirty="0"/>
                  <a:t> </a:t>
                </a:r>
                <a:r>
                  <a:rPr lang="en-US" sz="2600" dirty="0" err="1"/>
                  <a:t>quy</a:t>
                </a:r>
                <a:r>
                  <a:rPr lang="en-US" sz="2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64</a:t>
            </a:fld>
            <a:endParaRPr lang="en-US"/>
          </a:p>
        </p:txBody>
      </p:sp>
    </p:spTree>
    <p:extLst>
      <p:ext uri="{BB962C8B-B14F-4D97-AF65-F5344CB8AC3E}">
        <p14:creationId xmlns:p14="http://schemas.microsoft.com/office/powerpoint/2010/main" val="3204846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084155" y="1237002"/>
            <a:ext cx="10023689" cy="3178243"/>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65</a:t>
            </a:fld>
            <a:endParaRPr lang="en-US"/>
          </a:p>
        </p:txBody>
      </p:sp>
    </p:spTree>
    <p:extLst>
      <p:ext uri="{BB962C8B-B14F-4D97-AF65-F5344CB8AC3E}">
        <p14:creationId xmlns:p14="http://schemas.microsoft.com/office/powerpoint/2010/main" val="289960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66</a:t>
            </a:fld>
            <a:endParaRPr lang="en-US"/>
          </a:p>
        </p:txBody>
      </p:sp>
      <p:pic>
        <p:nvPicPr>
          <p:cNvPr id="5" name="Picture 4"/>
          <p:cNvPicPr>
            <a:picLocks noChangeAspect="1"/>
          </p:cNvPicPr>
          <p:nvPr/>
        </p:nvPicPr>
        <p:blipFill>
          <a:blip r:embed="rId2"/>
          <a:stretch>
            <a:fillRect/>
          </a:stretch>
        </p:blipFill>
        <p:spPr>
          <a:xfrm>
            <a:off x="1468074" y="1690688"/>
            <a:ext cx="9623569" cy="3652021"/>
          </a:xfrm>
          <a:prstGeom prst="rect">
            <a:avLst/>
          </a:prstGeom>
        </p:spPr>
      </p:pic>
    </p:spTree>
    <p:extLst>
      <p:ext uri="{BB962C8B-B14F-4D97-AF65-F5344CB8AC3E}">
        <p14:creationId xmlns:p14="http://schemas.microsoft.com/office/powerpoint/2010/main" val="424520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Tìm</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đoán</a:t>
            </a:r>
            <a:r>
              <a:rPr lang="en-US" dirty="0"/>
              <a:t> </a:t>
            </a:r>
            <a:r>
              <a:rPr lang="en-US" dirty="0" err="1"/>
              <a:t>nhận</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67</a:t>
            </a:fld>
            <a:endParaRPr lang="en-US"/>
          </a:p>
        </p:txBody>
      </p:sp>
      <p:pic>
        <p:nvPicPr>
          <p:cNvPr id="5" name="Picture 4"/>
          <p:cNvPicPr>
            <a:picLocks noChangeAspect="1"/>
          </p:cNvPicPr>
          <p:nvPr/>
        </p:nvPicPr>
        <p:blipFill>
          <a:blip r:embed="rId2"/>
          <a:stretch>
            <a:fillRect/>
          </a:stretch>
        </p:blipFill>
        <p:spPr>
          <a:xfrm>
            <a:off x="1742394" y="2459355"/>
            <a:ext cx="8013947" cy="819422"/>
          </a:xfrm>
          <a:prstGeom prst="rect">
            <a:avLst/>
          </a:prstGeom>
        </p:spPr>
      </p:pic>
      <p:grpSp>
        <p:nvGrpSpPr>
          <p:cNvPr id="12" name="Group 11">
            <a:extLst>
              <a:ext uri="{FF2B5EF4-FFF2-40B4-BE49-F238E27FC236}">
                <a16:creationId xmlns:a16="http://schemas.microsoft.com/office/drawing/2014/main" id="{E7279D2E-1E06-42EB-A45F-2AAAC34A5281}"/>
              </a:ext>
            </a:extLst>
          </p:cNvPr>
          <p:cNvGrpSpPr/>
          <p:nvPr/>
        </p:nvGrpSpPr>
        <p:grpSpPr>
          <a:xfrm>
            <a:off x="1331650" y="3701988"/>
            <a:ext cx="816746" cy="819422"/>
            <a:chOff x="1331650" y="3701988"/>
            <a:chExt cx="816746" cy="819422"/>
          </a:xfrm>
        </p:grpSpPr>
        <p:sp>
          <p:nvSpPr>
            <p:cNvPr id="6" name="Oval 5">
              <a:extLst>
                <a:ext uri="{FF2B5EF4-FFF2-40B4-BE49-F238E27FC236}">
                  <a16:creationId xmlns:a16="http://schemas.microsoft.com/office/drawing/2014/main" id="{0997F446-E4D4-4B4B-8738-DA2BE0BC30D6}"/>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40454FE0-84D1-49D3-9938-281DAD13CF1B}"/>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grpSp>
      <p:cxnSp>
        <p:nvCxnSpPr>
          <p:cNvPr id="9" name="Straight Arrow Connector 8">
            <a:extLst>
              <a:ext uri="{FF2B5EF4-FFF2-40B4-BE49-F238E27FC236}">
                <a16:creationId xmlns:a16="http://schemas.microsoft.com/office/drawing/2014/main" id="{9D9326E7-A5F8-4946-841D-07F4B85DF53F}"/>
              </a:ext>
            </a:extLst>
          </p:cNvPr>
          <p:cNvCxnSpPr>
            <a:endCxn id="6" idx="2"/>
          </p:cNvCxnSpPr>
          <p:nvPr/>
        </p:nvCxnSpPr>
        <p:spPr>
          <a:xfrm>
            <a:off x="506027" y="4111699"/>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005815-B34E-47DB-B7A2-764C9073DB19}"/>
              </a:ext>
            </a:extLst>
          </p:cNvPr>
          <p:cNvCxnSpPr>
            <a:stCxn id="6" idx="6"/>
          </p:cNvCxnSpPr>
          <p:nvPr/>
        </p:nvCxnSpPr>
        <p:spPr>
          <a:xfrm>
            <a:off x="2148396" y="4111699"/>
            <a:ext cx="674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B4EE950-E7B1-4060-98E8-707E08FB6EEA}"/>
              </a:ext>
            </a:extLst>
          </p:cNvPr>
          <p:cNvGrpSpPr/>
          <p:nvPr/>
        </p:nvGrpSpPr>
        <p:grpSpPr>
          <a:xfrm>
            <a:off x="2823099" y="3701988"/>
            <a:ext cx="816746" cy="819422"/>
            <a:chOff x="1331650" y="3701988"/>
            <a:chExt cx="816746" cy="819422"/>
          </a:xfrm>
        </p:grpSpPr>
        <p:sp>
          <p:nvSpPr>
            <p:cNvPr id="14" name="Oval 13">
              <a:extLst>
                <a:ext uri="{FF2B5EF4-FFF2-40B4-BE49-F238E27FC236}">
                  <a16:creationId xmlns:a16="http://schemas.microsoft.com/office/drawing/2014/main" id="{BA8989C8-8BAD-46D7-B100-6695010D0391}"/>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F8D1F8EF-DC26-4C9C-B131-F37D0E9ECBF8}"/>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grpSp>
      <p:sp>
        <p:nvSpPr>
          <p:cNvPr id="16" name="TextBox 15">
            <a:extLst>
              <a:ext uri="{FF2B5EF4-FFF2-40B4-BE49-F238E27FC236}">
                <a16:creationId xmlns:a16="http://schemas.microsoft.com/office/drawing/2014/main" id="{A9A6BF23-0F2E-4234-AD4E-B78408B99C1C}"/>
              </a:ext>
            </a:extLst>
          </p:cNvPr>
          <p:cNvSpPr txBox="1"/>
          <p:nvPr/>
        </p:nvSpPr>
        <p:spPr>
          <a:xfrm>
            <a:off x="2325950" y="3701988"/>
            <a:ext cx="480427" cy="369332"/>
          </a:xfrm>
          <a:prstGeom prst="rect">
            <a:avLst/>
          </a:prstGeom>
          <a:noFill/>
        </p:spPr>
        <p:txBody>
          <a:bodyPr wrap="square" rtlCol="0">
            <a:spAutoFit/>
          </a:bodyPr>
          <a:lstStyle/>
          <a:p>
            <a:r>
              <a:rPr lang="en-US" dirty="0"/>
              <a:t>0</a:t>
            </a:r>
            <a:endParaRPr lang="en-CA" dirty="0"/>
          </a:p>
        </p:txBody>
      </p:sp>
      <p:sp>
        <p:nvSpPr>
          <p:cNvPr id="18" name="Oval 17">
            <a:extLst>
              <a:ext uri="{FF2B5EF4-FFF2-40B4-BE49-F238E27FC236}">
                <a16:creationId xmlns:a16="http://schemas.microsoft.com/office/drawing/2014/main" id="{98F9AA7B-87F4-47C4-AF21-B6B0750D2B4B}"/>
              </a:ext>
            </a:extLst>
          </p:cNvPr>
          <p:cNvSpPr/>
          <p:nvPr/>
        </p:nvSpPr>
        <p:spPr>
          <a:xfrm>
            <a:off x="4493583" y="4715522"/>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cxnSp>
        <p:nvCxnSpPr>
          <p:cNvPr id="21" name="Straight Arrow Connector 20">
            <a:extLst>
              <a:ext uri="{FF2B5EF4-FFF2-40B4-BE49-F238E27FC236}">
                <a16:creationId xmlns:a16="http://schemas.microsoft.com/office/drawing/2014/main" id="{965E0614-3110-4D10-8815-9435FB25218D}"/>
              </a:ext>
            </a:extLst>
          </p:cNvPr>
          <p:cNvCxnSpPr/>
          <p:nvPr/>
        </p:nvCxnSpPr>
        <p:spPr>
          <a:xfrm>
            <a:off x="3458888" y="5116356"/>
            <a:ext cx="985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F7B856-991D-4C6A-BD36-3EEC5C8133D5}"/>
              </a:ext>
            </a:extLst>
          </p:cNvPr>
          <p:cNvCxnSpPr>
            <a:stCxn id="18" idx="7"/>
          </p:cNvCxnSpPr>
          <p:nvPr/>
        </p:nvCxnSpPr>
        <p:spPr>
          <a:xfrm flipV="1">
            <a:off x="5190719" y="4616388"/>
            <a:ext cx="739567" cy="219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D83E14F-B62C-4099-86F9-F1C4B03D7BAF}"/>
              </a:ext>
            </a:extLst>
          </p:cNvPr>
          <p:cNvGrpSpPr/>
          <p:nvPr/>
        </p:nvGrpSpPr>
        <p:grpSpPr>
          <a:xfrm>
            <a:off x="5972987" y="4206677"/>
            <a:ext cx="816746" cy="819422"/>
            <a:chOff x="1331650" y="3701988"/>
            <a:chExt cx="816746" cy="819422"/>
          </a:xfrm>
        </p:grpSpPr>
        <p:sp>
          <p:nvSpPr>
            <p:cNvPr id="25" name="Oval 24">
              <a:extLst>
                <a:ext uri="{FF2B5EF4-FFF2-40B4-BE49-F238E27FC236}">
                  <a16:creationId xmlns:a16="http://schemas.microsoft.com/office/drawing/2014/main" id="{FA99A348-CFA4-4051-AFBB-85D633BAC70D}"/>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5B161A84-6618-4B28-B173-C2B0349BA897}"/>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grpSp>
      <p:sp>
        <p:nvSpPr>
          <p:cNvPr id="27" name="TextBox 26">
            <a:extLst>
              <a:ext uri="{FF2B5EF4-FFF2-40B4-BE49-F238E27FC236}">
                <a16:creationId xmlns:a16="http://schemas.microsoft.com/office/drawing/2014/main" id="{91324D8F-D9C4-4A1E-B1D2-62CCA13FAB7D}"/>
              </a:ext>
            </a:extLst>
          </p:cNvPr>
          <p:cNvSpPr txBox="1"/>
          <p:nvPr/>
        </p:nvSpPr>
        <p:spPr>
          <a:xfrm>
            <a:off x="5324147" y="4394811"/>
            <a:ext cx="443143" cy="369332"/>
          </a:xfrm>
          <a:prstGeom prst="rect">
            <a:avLst/>
          </a:prstGeom>
          <a:noFill/>
        </p:spPr>
        <p:txBody>
          <a:bodyPr wrap="square" rtlCol="0">
            <a:spAutoFit/>
          </a:bodyPr>
          <a:lstStyle/>
          <a:p>
            <a:r>
              <a:rPr lang="en-US" dirty="0"/>
              <a:t>0</a:t>
            </a:r>
            <a:endParaRPr lang="en-CA" dirty="0"/>
          </a:p>
        </p:txBody>
      </p:sp>
      <p:cxnSp>
        <p:nvCxnSpPr>
          <p:cNvPr id="29" name="Straight Arrow Connector 28">
            <a:extLst>
              <a:ext uri="{FF2B5EF4-FFF2-40B4-BE49-F238E27FC236}">
                <a16:creationId xmlns:a16="http://schemas.microsoft.com/office/drawing/2014/main" id="{17287753-CE93-4657-B236-FA2F36E45629}"/>
              </a:ext>
            </a:extLst>
          </p:cNvPr>
          <p:cNvCxnSpPr>
            <a:stCxn id="18" idx="5"/>
          </p:cNvCxnSpPr>
          <p:nvPr/>
        </p:nvCxnSpPr>
        <p:spPr>
          <a:xfrm>
            <a:off x="5190719" y="5414942"/>
            <a:ext cx="576571" cy="59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EDBC41B-AE0E-4EAB-BCC1-4099204ECE85}"/>
              </a:ext>
            </a:extLst>
          </p:cNvPr>
          <p:cNvSpPr/>
          <p:nvPr/>
        </p:nvSpPr>
        <p:spPr>
          <a:xfrm>
            <a:off x="5774998" y="5719490"/>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CA" dirty="0"/>
          </a:p>
        </p:txBody>
      </p:sp>
      <p:sp>
        <p:nvSpPr>
          <p:cNvPr id="34" name="TextBox 33">
            <a:extLst>
              <a:ext uri="{FF2B5EF4-FFF2-40B4-BE49-F238E27FC236}">
                <a16:creationId xmlns:a16="http://schemas.microsoft.com/office/drawing/2014/main" id="{C907F76C-985C-4A65-A2DC-66E57A643D22}"/>
              </a:ext>
            </a:extLst>
          </p:cNvPr>
          <p:cNvSpPr txBox="1"/>
          <p:nvPr/>
        </p:nvSpPr>
        <p:spPr>
          <a:xfrm>
            <a:off x="5451527" y="5357162"/>
            <a:ext cx="380261" cy="369332"/>
          </a:xfrm>
          <a:prstGeom prst="rect">
            <a:avLst/>
          </a:prstGeom>
          <a:noFill/>
        </p:spPr>
        <p:txBody>
          <a:bodyPr wrap="square" rtlCol="0">
            <a:spAutoFit/>
          </a:bodyPr>
          <a:lstStyle/>
          <a:p>
            <a:r>
              <a:rPr lang="en-US" dirty="0"/>
              <a:t>1</a:t>
            </a:r>
            <a:endParaRPr lang="en-CA" dirty="0"/>
          </a:p>
        </p:txBody>
      </p:sp>
      <p:cxnSp>
        <p:nvCxnSpPr>
          <p:cNvPr id="36" name="Straight Arrow Connector 35">
            <a:extLst>
              <a:ext uri="{FF2B5EF4-FFF2-40B4-BE49-F238E27FC236}">
                <a16:creationId xmlns:a16="http://schemas.microsoft.com/office/drawing/2014/main" id="{C399F2F8-388C-482B-8524-5000974692DF}"/>
              </a:ext>
            </a:extLst>
          </p:cNvPr>
          <p:cNvCxnSpPr>
            <a:stCxn id="31" idx="0"/>
            <a:endCxn id="25" idx="4"/>
          </p:cNvCxnSpPr>
          <p:nvPr/>
        </p:nvCxnSpPr>
        <p:spPr>
          <a:xfrm flipV="1">
            <a:off x="6183371" y="5026099"/>
            <a:ext cx="197989" cy="6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77F9D17-0E9C-4A7D-8AB0-2001E9123182}"/>
              </a:ext>
            </a:extLst>
          </p:cNvPr>
          <p:cNvSpPr txBox="1"/>
          <p:nvPr/>
        </p:nvSpPr>
        <p:spPr>
          <a:xfrm>
            <a:off x="6282365" y="5226779"/>
            <a:ext cx="543226" cy="369332"/>
          </a:xfrm>
          <a:prstGeom prst="rect">
            <a:avLst/>
          </a:prstGeom>
          <a:noFill/>
        </p:spPr>
        <p:txBody>
          <a:bodyPr wrap="square" rtlCol="0">
            <a:spAutoFit/>
          </a:bodyPr>
          <a:lstStyle/>
          <a:p>
            <a:r>
              <a:rPr lang="en-US" dirty="0"/>
              <a:t>1</a:t>
            </a:r>
            <a:endParaRPr lang="en-CA" dirty="0"/>
          </a:p>
        </p:txBody>
      </p:sp>
      <p:sp>
        <p:nvSpPr>
          <p:cNvPr id="38" name="Oval 37">
            <a:extLst>
              <a:ext uri="{FF2B5EF4-FFF2-40B4-BE49-F238E27FC236}">
                <a16:creationId xmlns:a16="http://schemas.microsoft.com/office/drawing/2014/main" id="{15412FEC-DDB1-4806-A7B5-8B1B0BF4748F}"/>
              </a:ext>
            </a:extLst>
          </p:cNvPr>
          <p:cNvSpPr/>
          <p:nvPr/>
        </p:nvSpPr>
        <p:spPr>
          <a:xfrm>
            <a:off x="8202227" y="3637733"/>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cxnSp>
        <p:nvCxnSpPr>
          <p:cNvPr id="39" name="Straight Arrow Connector 38">
            <a:extLst>
              <a:ext uri="{FF2B5EF4-FFF2-40B4-BE49-F238E27FC236}">
                <a16:creationId xmlns:a16="http://schemas.microsoft.com/office/drawing/2014/main" id="{042301BB-F81F-495E-AE0D-B9909C67074C}"/>
              </a:ext>
            </a:extLst>
          </p:cNvPr>
          <p:cNvCxnSpPr/>
          <p:nvPr/>
        </p:nvCxnSpPr>
        <p:spPr>
          <a:xfrm>
            <a:off x="7167532" y="4038567"/>
            <a:ext cx="985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AB2458-00AE-49FC-B273-1F5F45ED6D26}"/>
              </a:ext>
            </a:extLst>
          </p:cNvPr>
          <p:cNvCxnSpPr/>
          <p:nvPr/>
        </p:nvCxnSpPr>
        <p:spPr>
          <a:xfrm flipV="1">
            <a:off x="8934819" y="3616135"/>
            <a:ext cx="739567" cy="219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D3E9ED2-925B-444A-BCEA-15AA1FD266E5}"/>
              </a:ext>
            </a:extLst>
          </p:cNvPr>
          <p:cNvSpPr txBox="1"/>
          <p:nvPr/>
        </p:nvSpPr>
        <p:spPr>
          <a:xfrm>
            <a:off x="9068247" y="3394558"/>
            <a:ext cx="443143" cy="369332"/>
          </a:xfrm>
          <a:prstGeom prst="rect">
            <a:avLst/>
          </a:prstGeom>
          <a:noFill/>
        </p:spPr>
        <p:txBody>
          <a:bodyPr wrap="square" rtlCol="0">
            <a:spAutoFit/>
          </a:bodyPr>
          <a:lstStyle/>
          <a:p>
            <a:r>
              <a:rPr lang="en-US" dirty="0"/>
              <a:t>0</a:t>
            </a:r>
            <a:endParaRPr lang="en-CA" dirty="0"/>
          </a:p>
        </p:txBody>
      </p:sp>
      <p:grpSp>
        <p:nvGrpSpPr>
          <p:cNvPr id="42" name="Group 41">
            <a:extLst>
              <a:ext uri="{FF2B5EF4-FFF2-40B4-BE49-F238E27FC236}">
                <a16:creationId xmlns:a16="http://schemas.microsoft.com/office/drawing/2014/main" id="{AF1C92EE-F0C8-47F4-ADBB-AC4A51B22AEB}"/>
              </a:ext>
            </a:extLst>
          </p:cNvPr>
          <p:cNvGrpSpPr/>
          <p:nvPr/>
        </p:nvGrpSpPr>
        <p:grpSpPr>
          <a:xfrm>
            <a:off x="9691988" y="3128160"/>
            <a:ext cx="816746" cy="819422"/>
            <a:chOff x="1331650" y="3701988"/>
            <a:chExt cx="816746" cy="819422"/>
          </a:xfrm>
        </p:grpSpPr>
        <p:sp>
          <p:nvSpPr>
            <p:cNvPr id="43" name="Oval 42">
              <a:extLst>
                <a:ext uri="{FF2B5EF4-FFF2-40B4-BE49-F238E27FC236}">
                  <a16:creationId xmlns:a16="http://schemas.microsoft.com/office/drawing/2014/main" id="{202B91E1-A6D0-444D-AF51-19AEB830AA7F}"/>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a:extLst>
                <a:ext uri="{FF2B5EF4-FFF2-40B4-BE49-F238E27FC236}">
                  <a16:creationId xmlns:a16="http://schemas.microsoft.com/office/drawing/2014/main" id="{80A495C4-3FB4-4325-9208-32C1F06C15CA}"/>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grpSp>
      <p:cxnSp>
        <p:nvCxnSpPr>
          <p:cNvPr id="46" name="Straight Arrow Connector 45">
            <a:extLst>
              <a:ext uri="{FF2B5EF4-FFF2-40B4-BE49-F238E27FC236}">
                <a16:creationId xmlns:a16="http://schemas.microsoft.com/office/drawing/2014/main" id="{38FD9A5D-2A8B-45F7-86BC-E6212FE287F4}"/>
              </a:ext>
            </a:extLst>
          </p:cNvPr>
          <p:cNvCxnSpPr>
            <a:stCxn id="43" idx="5"/>
          </p:cNvCxnSpPr>
          <p:nvPr/>
        </p:nvCxnSpPr>
        <p:spPr>
          <a:xfrm>
            <a:off x="10389124" y="3827580"/>
            <a:ext cx="521532" cy="69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42ADA0E-2358-4A24-9436-5382C2ED2474}"/>
              </a:ext>
            </a:extLst>
          </p:cNvPr>
          <p:cNvSpPr/>
          <p:nvPr/>
        </p:nvSpPr>
        <p:spPr>
          <a:xfrm>
            <a:off x="10750118" y="4457155"/>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CA" dirty="0"/>
          </a:p>
        </p:txBody>
      </p:sp>
      <p:sp>
        <p:nvSpPr>
          <p:cNvPr id="48" name="TextBox 47">
            <a:extLst>
              <a:ext uri="{FF2B5EF4-FFF2-40B4-BE49-F238E27FC236}">
                <a16:creationId xmlns:a16="http://schemas.microsoft.com/office/drawing/2014/main" id="{97B40CC6-50FE-4975-8937-CC6117E26B17}"/>
              </a:ext>
            </a:extLst>
          </p:cNvPr>
          <p:cNvSpPr txBox="1"/>
          <p:nvPr/>
        </p:nvSpPr>
        <p:spPr>
          <a:xfrm>
            <a:off x="10649890" y="3835271"/>
            <a:ext cx="344983" cy="371406"/>
          </a:xfrm>
          <a:prstGeom prst="rect">
            <a:avLst/>
          </a:prstGeom>
          <a:noFill/>
        </p:spPr>
        <p:txBody>
          <a:bodyPr wrap="square" rtlCol="0">
            <a:spAutoFit/>
          </a:bodyPr>
          <a:lstStyle/>
          <a:p>
            <a:r>
              <a:rPr lang="en-US" dirty="0"/>
              <a:t>0</a:t>
            </a:r>
            <a:endParaRPr lang="en-CA" dirty="0"/>
          </a:p>
        </p:txBody>
      </p:sp>
      <p:cxnSp>
        <p:nvCxnSpPr>
          <p:cNvPr id="50" name="Straight Arrow Connector 49">
            <a:extLst>
              <a:ext uri="{FF2B5EF4-FFF2-40B4-BE49-F238E27FC236}">
                <a16:creationId xmlns:a16="http://schemas.microsoft.com/office/drawing/2014/main" id="{DF26F283-B1BC-4F12-8C16-6F47C39A6B29}"/>
              </a:ext>
            </a:extLst>
          </p:cNvPr>
          <p:cNvCxnSpPr>
            <a:stCxn id="47" idx="4"/>
          </p:cNvCxnSpPr>
          <p:nvPr/>
        </p:nvCxnSpPr>
        <p:spPr>
          <a:xfrm flipH="1">
            <a:off x="10649890" y="5276577"/>
            <a:ext cx="508601" cy="733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6EA65DB0-A745-4B17-96C2-7BEB7F9F6671}"/>
              </a:ext>
            </a:extLst>
          </p:cNvPr>
          <p:cNvGrpSpPr/>
          <p:nvPr/>
        </p:nvGrpSpPr>
        <p:grpSpPr>
          <a:xfrm>
            <a:off x="9825436" y="5773556"/>
            <a:ext cx="816746" cy="819422"/>
            <a:chOff x="1331650" y="3701988"/>
            <a:chExt cx="816746" cy="819422"/>
          </a:xfrm>
        </p:grpSpPr>
        <p:sp>
          <p:nvSpPr>
            <p:cNvPr id="53" name="Oval 52">
              <a:extLst>
                <a:ext uri="{FF2B5EF4-FFF2-40B4-BE49-F238E27FC236}">
                  <a16:creationId xmlns:a16="http://schemas.microsoft.com/office/drawing/2014/main" id="{F15EFDDC-8379-4FD5-B86D-8D0C86AAC442}"/>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EB8EC8B-9833-4B87-BDD4-AF9C0109DF46}"/>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endParaRPr lang="en-CA" dirty="0"/>
            </a:p>
          </p:txBody>
        </p:sp>
      </p:grpSp>
      <p:sp>
        <p:nvSpPr>
          <p:cNvPr id="55" name="TextBox 54">
            <a:extLst>
              <a:ext uri="{FF2B5EF4-FFF2-40B4-BE49-F238E27FC236}">
                <a16:creationId xmlns:a16="http://schemas.microsoft.com/office/drawing/2014/main" id="{957371B9-72F8-4B5E-8D76-49F9182232AB}"/>
              </a:ext>
            </a:extLst>
          </p:cNvPr>
          <p:cNvSpPr txBox="1"/>
          <p:nvPr/>
        </p:nvSpPr>
        <p:spPr>
          <a:xfrm>
            <a:off x="10860274" y="5596111"/>
            <a:ext cx="344983" cy="371406"/>
          </a:xfrm>
          <a:prstGeom prst="rect">
            <a:avLst/>
          </a:prstGeom>
          <a:noFill/>
        </p:spPr>
        <p:txBody>
          <a:bodyPr wrap="square" rtlCol="0">
            <a:spAutoFit/>
          </a:bodyPr>
          <a:lstStyle/>
          <a:p>
            <a:r>
              <a:rPr lang="en-US" dirty="0"/>
              <a:t>0</a:t>
            </a:r>
            <a:endParaRPr lang="en-CA" dirty="0"/>
          </a:p>
        </p:txBody>
      </p:sp>
      <p:sp>
        <p:nvSpPr>
          <p:cNvPr id="57" name="Oval 56">
            <a:extLst>
              <a:ext uri="{FF2B5EF4-FFF2-40B4-BE49-F238E27FC236}">
                <a16:creationId xmlns:a16="http://schemas.microsoft.com/office/drawing/2014/main" id="{FD804152-3264-44FF-8E7A-369AC6F6FA3B}"/>
              </a:ext>
            </a:extLst>
          </p:cNvPr>
          <p:cNvSpPr/>
          <p:nvPr/>
        </p:nvSpPr>
        <p:spPr>
          <a:xfrm>
            <a:off x="8504441" y="5063277"/>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CA" dirty="0"/>
          </a:p>
        </p:txBody>
      </p:sp>
      <p:cxnSp>
        <p:nvCxnSpPr>
          <p:cNvPr id="59" name="Straight Arrow Connector 58">
            <a:extLst>
              <a:ext uri="{FF2B5EF4-FFF2-40B4-BE49-F238E27FC236}">
                <a16:creationId xmlns:a16="http://schemas.microsoft.com/office/drawing/2014/main" id="{6F59CC36-512C-4E0F-A33A-10687AC54D76}"/>
              </a:ext>
            </a:extLst>
          </p:cNvPr>
          <p:cNvCxnSpPr>
            <a:cxnSpLocks/>
            <a:stCxn id="38" idx="4"/>
          </p:cNvCxnSpPr>
          <p:nvPr/>
        </p:nvCxnSpPr>
        <p:spPr>
          <a:xfrm>
            <a:off x="8610600" y="4457155"/>
            <a:ext cx="107272" cy="606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F1F98C0-FA72-4054-A3D1-C86F0EC32F81}"/>
              </a:ext>
            </a:extLst>
          </p:cNvPr>
          <p:cNvCxnSpPr>
            <a:cxnSpLocks/>
            <a:endCxn id="53" idx="2"/>
          </p:cNvCxnSpPr>
          <p:nvPr/>
        </p:nvCxnSpPr>
        <p:spPr>
          <a:xfrm>
            <a:off x="9177788" y="5826140"/>
            <a:ext cx="647648" cy="35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947889D-73FD-47B6-BE5D-B7C35349099F}"/>
              </a:ext>
            </a:extLst>
          </p:cNvPr>
          <p:cNvSpPr txBox="1"/>
          <p:nvPr/>
        </p:nvSpPr>
        <p:spPr>
          <a:xfrm>
            <a:off x="8789377" y="4506783"/>
            <a:ext cx="408373" cy="369332"/>
          </a:xfrm>
          <a:prstGeom prst="rect">
            <a:avLst/>
          </a:prstGeom>
          <a:noFill/>
        </p:spPr>
        <p:txBody>
          <a:bodyPr wrap="square" rtlCol="0">
            <a:spAutoFit/>
          </a:bodyPr>
          <a:lstStyle/>
          <a:p>
            <a:r>
              <a:rPr lang="en-US" dirty="0"/>
              <a:t>1</a:t>
            </a:r>
            <a:endParaRPr lang="en-CA" dirty="0"/>
          </a:p>
        </p:txBody>
      </p:sp>
      <p:sp>
        <p:nvSpPr>
          <p:cNvPr id="63" name="TextBox 62">
            <a:extLst>
              <a:ext uri="{FF2B5EF4-FFF2-40B4-BE49-F238E27FC236}">
                <a16:creationId xmlns:a16="http://schemas.microsoft.com/office/drawing/2014/main" id="{C706592E-9F3E-4467-A8CD-238D4B3581B2}"/>
              </a:ext>
            </a:extLst>
          </p:cNvPr>
          <p:cNvSpPr txBox="1"/>
          <p:nvPr/>
        </p:nvSpPr>
        <p:spPr>
          <a:xfrm>
            <a:off x="9389113" y="5674428"/>
            <a:ext cx="408373" cy="369332"/>
          </a:xfrm>
          <a:prstGeom prst="rect">
            <a:avLst/>
          </a:prstGeom>
          <a:noFill/>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290409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Tìm</a:t>
            </a:r>
            <a:r>
              <a:rPr lang="en-US" dirty="0"/>
              <a:t> </a:t>
            </a:r>
            <a:r>
              <a:rPr lang="en-US" dirty="0" err="1"/>
              <a:t>otomat</a:t>
            </a:r>
            <a:r>
              <a:rPr lang="en-US" dirty="0"/>
              <a:t> </a:t>
            </a:r>
            <a:r>
              <a:rPr lang="en-US" dirty="0" err="1"/>
              <a:t>hữu</a:t>
            </a:r>
            <a:r>
              <a:rPr lang="en-US" dirty="0"/>
              <a:t> </a:t>
            </a:r>
            <a:r>
              <a:rPr lang="en-US" dirty="0" err="1"/>
              <a:t>hạn</a:t>
            </a:r>
            <a:r>
              <a:rPr lang="en-US" dirty="0"/>
              <a:t> </a:t>
            </a:r>
            <a:r>
              <a:rPr lang="en-US" dirty="0" err="1"/>
              <a:t>đoán</a:t>
            </a:r>
            <a:r>
              <a:rPr lang="en-US" dirty="0"/>
              <a:t> </a:t>
            </a:r>
            <a:r>
              <a:rPr lang="en-US" dirty="0" err="1"/>
              <a:t>nhận</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68</a:t>
            </a:fld>
            <a:endParaRPr lang="en-US"/>
          </a:p>
        </p:txBody>
      </p:sp>
      <p:pic>
        <p:nvPicPr>
          <p:cNvPr id="6" name="Picture 5"/>
          <p:cNvPicPr>
            <a:picLocks noChangeAspect="1"/>
          </p:cNvPicPr>
          <p:nvPr/>
        </p:nvPicPr>
        <p:blipFill>
          <a:blip r:embed="rId2"/>
          <a:stretch>
            <a:fillRect/>
          </a:stretch>
        </p:blipFill>
        <p:spPr>
          <a:xfrm>
            <a:off x="1372115" y="2465342"/>
            <a:ext cx="9447769" cy="983252"/>
          </a:xfrm>
          <a:prstGeom prst="rect">
            <a:avLst/>
          </a:prstGeom>
        </p:spPr>
      </p:pic>
      <p:grpSp>
        <p:nvGrpSpPr>
          <p:cNvPr id="7" name="Group 6">
            <a:extLst>
              <a:ext uri="{FF2B5EF4-FFF2-40B4-BE49-F238E27FC236}">
                <a16:creationId xmlns:a16="http://schemas.microsoft.com/office/drawing/2014/main" id="{CA9572A8-D36D-4E2F-92E4-CDFAA60587C9}"/>
              </a:ext>
            </a:extLst>
          </p:cNvPr>
          <p:cNvGrpSpPr/>
          <p:nvPr/>
        </p:nvGrpSpPr>
        <p:grpSpPr>
          <a:xfrm>
            <a:off x="1331650" y="3701988"/>
            <a:ext cx="816746" cy="819422"/>
            <a:chOff x="1331650" y="3701988"/>
            <a:chExt cx="816746" cy="819422"/>
          </a:xfrm>
        </p:grpSpPr>
        <p:sp>
          <p:nvSpPr>
            <p:cNvPr id="8" name="Oval 7">
              <a:extLst>
                <a:ext uri="{FF2B5EF4-FFF2-40B4-BE49-F238E27FC236}">
                  <a16:creationId xmlns:a16="http://schemas.microsoft.com/office/drawing/2014/main" id="{0ABF9AF5-1937-430C-BA9F-7BC62F9D258F}"/>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CE8B890F-A020-4D73-98A9-B3A4003D0DDB}"/>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grpSp>
      <p:cxnSp>
        <p:nvCxnSpPr>
          <p:cNvPr id="10" name="Straight Arrow Connector 9">
            <a:extLst>
              <a:ext uri="{FF2B5EF4-FFF2-40B4-BE49-F238E27FC236}">
                <a16:creationId xmlns:a16="http://schemas.microsoft.com/office/drawing/2014/main" id="{9FA19892-6305-4506-8D10-99C8CA5E44DA}"/>
              </a:ext>
            </a:extLst>
          </p:cNvPr>
          <p:cNvCxnSpPr>
            <a:endCxn id="8" idx="2"/>
          </p:cNvCxnSpPr>
          <p:nvPr/>
        </p:nvCxnSpPr>
        <p:spPr>
          <a:xfrm>
            <a:off x="506027" y="4111699"/>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BF2310-1E66-46D4-8B4B-2F7BF351A22F}"/>
              </a:ext>
            </a:extLst>
          </p:cNvPr>
          <p:cNvCxnSpPr>
            <a:stCxn id="8" idx="6"/>
          </p:cNvCxnSpPr>
          <p:nvPr/>
        </p:nvCxnSpPr>
        <p:spPr>
          <a:xfrm>
            <a:off x="2148396" y="4111699"/>
            <a:ext cx="674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3FC0554-3777-4343-81AF-865AD0AA34E4}"/>
              </a:ext>
            </a:extLst>
          </p:cNvPr>
          <p:cNvGrpSpPr/>
          <p:nvPr/>
        </p:nvGrpSpPr>
        <p:grpSpPr>
          <a:xfrm>
            <a:off x="2823099" y="3701988"/>
            <a:ext cx="816746" cy="819422"/>
            <a:chOff x="1331650" y="3701988"/>
            <a:chExt cx="816746" cy="819422"/>
          </a:xfrm>
        </p:grpSpPr>
        <p:sp>
          <p:nvSpPr>
            <p:cNvPr id="13" name="Oval 12">
              <a:extLst>
                <a:ext uri="{FF2B5EF4-FFF2-40B4-BE49-F238E27FC236}">
                  <a16:creationId xmlns:a16="http://schemas.microsoft.com/office/drawing/2014/main" id="{A72F84F5-BE56-4160-818E-5A304A4200FE}"/>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AE636747-5B75-4BD4-8EAA-0B803D90DDE0}"/>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grpSp>
      <p:sp>
        <p:nvSpPr>
          <p:cNvPr id="15" name="TextBox 14">
            <a:extLst>
              <a:ext uri="{FF2B5EF4-FFF2-40B4-BE49-F238E27FC236}">
                <a16:creationId xmlns:a16="http://schemas.microsoft.com/office/drawing/2014/main" id="{70D1F08B-0B9F-41EF-92B4-42CBCA4C60A6}"/>
              </a:ext>
            </a:extLst>
          </p:cNvPr>
          <p:cNvSpPr txBox="1"/>
          <p:nvPr/>
        </p:nvSpPr>
        <p:spPr>
          <a:xfrm>
            <a:off x="2325950" y="3701988"/>
            <a:ext cx="480427" cy="369332"/>
          </a:xfrm>
          <a:prstGeom prst="rect">
            <a:avLst/>
          </a:prstGeom>
          <a:noFill/>
        </p:spPr>
        <p:txBody>
          <a:bodyPr wrap="square" rtlCol="0">
            <a:spAutoFit/>
          </a:bodyPr>
          <a:lstStyle/>
          <a:p>
            <a:r>
              <a:rPr lang="en-US" dirty="0"/>
              <a:t>1</a:t>
            </a:r>
            <a:endParaRPr lang="en-CA" dirty="0"/>
          </a:p>
        </p:txBody>
      </p:sp>
      <p:cxnSp>
        <p:nvCxnSpPr>
          <p:cNvPr id="24" name="Connector: Curved 23">
            <a:extLst>
              <a:ext uri="{FF2B5EF4-FFF2-40B4-BE49-F238E27FC236}">
                <a16:creationId xmlns:a16="http://schemas.microsoft.com/office/drawing/2014/main" id="{DF76BA27-2802-423A-8748-C6402FF78B05}"/>
              </a:ext>
            </a:extLst>
          </p:cNvPr>
          <p:cNvCxnSpPr>
            <a:cxnSpLocks/>
          </p:cNvCxnSpPr>
          <p:nvPr/>
        </p:nvCxnSpPr>
        <p:spPr>
          <a:xfrm rot="5400000">
            <a:off x="1512819" y="4167898"/>
            <a:ext cx="462489" cy="244535"/>
          </a:xfrm>
          <a:prstGeom prst="curvedConnector3">
            <a:avLst>
              <a:gd name="adj1" fmla="val 21316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68DF24-1B6C-449C-85CC-D2D947BB85EA}"/>
              </a:ext>
            </a:extLst>
          </p:cNvPr>
          <p:cNvSpPr txBox="1"/>
          <p:nvPr/>
        </p:nvSpPr>
        <p:spPr>
          <a:xfrm>
            <a:off x="1789883" y="4622162"/>
            <a:ext cx="506027" cy="369332"/>
          </a:xfrm>
          <a:prstGeom prst="rect">
            <a:avLst/>
          </a:prstGeom>
          <a:noFill/>
        </p:spPr>
        <p:txBody>
          <a:bodyPr wrap="square" rtlCol="0">
            <a:spAutoFit/>
          </a:bodyPr>
          <a:lstStyle/>
          <a:p>
            <a:r>
              <a:rPr lang="en-US" dirty="0"/>
              <a:t>0</a:t>
            </a:r>
            <a:endParaRPr lang="en-CA" dirty="0"/>
          </a:p>
        </p:txBody>
      </p:sp>
      <p:cxnSp>
        <p:nvCxnSpPr>
          <p:cNvPr id="33" name="Connector: Curved 32">
            <a:extLst>
              <a:ext uri="{FF2B5EF4-FFF2-40B4-BE49-F238E27FC236}">
                <a16:creationId xmlns:a16="http://schemas.microsoft.com/office/drawing/2014/main" id="{D2BD235B-02CF-470F-9067-2CEBE2AB272D}"/>
              </a:ext>
            </a:extLst>
          </p:cNvPr>
          <p:cNvCxnSpPr>
            <a:cxnSpLocks/>
          </p:cNvCxnSpPr>
          <p:nvPr/>
        </p:nvCxnSpPr>
        <p:spPr>
          <a:xfrm rot="5400000">
            <a:off x="3002025" y="4167898"/>
            <a:ext cx="462489" cy="244535"/>
          </a:xfrm>
          <a:prstGeom prst="curvedConnector3">
            <a:avLst>
              <a:gd name="adj1" fmla="val 21316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A04B0B-3C70-47FB-B69A-E063A62ED178}"/>
              </a:ext>
            </a:extLst>
          </p:cNvPr>
          <p:cNvSpPr txBox="1"/>
          <p:nvPr/>
        </p:nvSpPr>
        <p:spPr>
          <a:xfrm>
            <a:off x="3279089" y="4622162"/>
            <a:ext cx="506027" cy="369332"/>
          </a:xfrm>
          <a:prstGeom prst="rect">
            <a:avLst/>
          </a:prstGeom>
          <a:noFill/>
        </p:spPr>
        <p:txBody>
          <a:bodyPr wrap="square" rtlCol="0">
            <a:spAutoFit/>
          </a:bodyPr>
          <a:lstStyle/>
          <a:p>
            <a:r>
              <a:rPr lang="en-US" dirty="0"/>
              <a:t>1</a:t>
            </a:r>
            <a:endParaRPr lang="en-CA" dirty="0"/>
          </a:p>
        </p:txBody>
      </p:sp>
      <p:grpSp>
        <p:nvGrpSpPr>
          <p:cNvPr id="36" name="Group 35">
            <a:extLst>
              <a:ext uri="{FF2B5EF4-FFF2-40B4-BE49-F238E27FC236}">
                <a16:creationId xmlns:a16="http://schemas.microsoft.com/office/drawing/2014/main" id="{04A4528F-4AAD-4053-AF85-C956E27B9330}"/>
              </a:ext>
            </a:extLst>
          </p:cNvPr>
          <p:cNvGrpSpPr/>
          <p:nvPr/>
        </p:nvGrpSpPr>
        <p:grpSpPr>
          <a:xfrm>
            <a:off x="4990730" y="3701988"/>
            <a:ext cx="816746" cy="819422"/>
            <a:chOff x="1331650" y="3701988"/>
            <a:chExt cx="816746" cy="819422"/>
          </a:xfrm>
        </p:grpSpPr>
        <p:sp>
          <p:nvSpPr>
            <p:cNvPr id="37" name="Oval 36">
              <a:extLst>
                <a:ext uri="{FF2B5EF4-FFF2-40B4-BE49-F238E27FC236}">
                  <a16:creationId xmlns:a16="http://schemas.microsoft.com/office/drawing/2014/main" id="{509469E4-B8FA-47E5-89E6-A3369C2EF3C0}"/>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57520B92-2350-47AA-8AD8-1A75451CEB0E}"/>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grpSp>
      <p:cxnSp>
        <p:nvCxnSpPr>
          <p:cNvPr id="39" name="Straight Arrow Connector 38">
            <a:extLst>
              <a:ext uri="{FF2B5EF4-FFF2-40B4-BE49-F238E27FC236}">
                <a16:creationId xmlns:a16="http://schemas.microsoft.com/office/drawing/2014/main" id="{E401E2B0-407D-4931-86AC-67DAA11AAB6F}"/>
              </a:ext>
            </a:extLst>
          </p:cNvPr>
          <p:cNvCxnSpPr>
            <a:endCxn id="37" idx="2"/>
          </p:cNvCxnSpPr>
          <p:nvPr/>
        </p:nvCxnSpPr>
        <p:spPr>
          <a:xfrm>
            <a:off x="4165107" y="4111699"/>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829CA06-B531-41AE-B86B-E264ACEF3525}"/>
              </a:ext>
            </a:extLst>
          </p:cNvPr>
          <p:cNvCxnSpPr>
            <a:stCxn id="37" idx="6"/>
          </p:cNvCxnSpPr>
          <p:nvPr/>
        </p:nvCxnSpPr>
        <p:spPr>
          <a:xfrm>
            <a:off x="5807476" y="4111699"/>
            <a:ext cx="674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CDCE52-EABD-441B-B73E-4BFE40F72173}"/>
              </a:ext>
            </a:extLst>
          </p:cNvPr>
          <p:cNvSpPr txBox="1"/>
          <p:nvPr/>
        </p:nvSpPr>
        <p:spPr>
          <a:xfrm>
            <a:off x="5985030" y="3701988"/>
            <a:ext cx="480427" cy="369332"/>
          </a:xfrm>
          <a:prstGeom prst="rect">
            <a:avLst/>
          </a:prstGeom>
          <a:noFill/>
        </p:spPr>
        <p:txBody>
          <a:bodyPr wrap="square" rtlCol="0">
            <a:spAutoFit/>
          </a:bodyPr>
          <a:lstStyle/>
          <a:p>
            <a:r>
              <a:rPr lang="en-US" dirty="0"/>
              <a:t>1</a:t>
            </a:r>
            <a:endParaRPr lang="en-CA" dirty="0"/>
          </a:p>
        </p:txBody>
      </p:sp>
      <p:cxnSp>
        <p:nvCxnSpPr>
          <p:cNvPr id="45" name="Connector: Curved 44">
            <a:extLst>
              <a:ext uri="{FF2B5EF4-FFF2-40B4-BE49-F238E27FC236}">
                <a16:creationId xmlns:a16="http://schemas.microsoft.com/office/drawing/2014/main" id="{3A34B38D-9A52-4D75-9F43-9E72DE4D4D92}"/>
              </a:ext>
            </a:extLst>
          </p:cNvPr>
          <p:cNvCxnSpPr>
            <a:cxnSpLocks/>
          </p:cNvCxnSpPr>
          <p:nvPr/>
        </p:nvCxnSpPr>
        <p:spPr>
          <a:xfrm rot="5400000">
            <a:off x="5171899" y="4167898"/>
            <a:ext cx="462489" cy="244535"/>
          </a:xfrm>
          <a:prstGeom prst="curvedConnector3">
            <a:avLst>
              <a:gd name="adj1" fmla="val 21316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83E20A3-6B29-45C1-9297-658B7BAE852F}"/>
              </a:ext>
            </a:extLst>
          </p:cNvPr>
          <p:cNvSpPr txBox="1"/>
          <p:nvPr/>
        </p:nvSpPr>
        <p:spPr>
          <a:xfrm>
            <a:off x="5448963" y="4622162"/>
            <a:ext cx="506027" cy="369332"/>
          </a:xfrm>
          <a:prstGeom prst="rect">
            <a:avLst/>
          </a:prstGeom>
          <a:noFill/>
        </p:spPr>
        <p:txBody>
          <a:bodyPr wrap="square" rtlCol="0">
            <a:spAutoFit/>
          </a:bodyPr>
          <a:lstStyle/>
          <a:p>
            <a:r>
              <a:rPr lang="en-US" dirty="0"/>
              <a:t>0</a:t>
            </a:r>
            <a:endParaRPr lang="en-CA" dirty="0"/>
          </a:p>
        </p:txBody>
      </p:sp>
      <p:sp>
        <p:nvSpPr>
          <p:cNvPr id="49" name="Oval 48">
            <a:extLst>
              <a:ext uri="{FF2B5EF4-FFF2-40B4-BE49-F238E27FC236}">
                <a16:creationId xmlns:a16="http://schemas.microsoft.com/office/drawing/2014/main" id="{A6F8D855-6D69-4B37-9659-E869ABA31BE8}"/>
              </a:ext>
            </a:extLst>
          </p:cNvPr>
          <p:cNvSpPr/>
          <p:nvPr/>
        </p:nvSpPr>
        <p:spPr>
          <a:xfrm>
            <a:off x="6483976"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cxnSp>
        <p:nvCxnSpPr>
          <p:cNvPr id="51" name="Straight Arrow Connector 50">
            <a:extLst>
              <a:ext uri="{FF2B5EF4-FFF2-40B4-BE49-F238E27FC236}">
                <a16:creationId xmlns:a16="http://schemas.microsoft.com/office/drawing/2014/main" id="{EC04AF6F-4357-49AF-AB11-4B2ACEAB0B6F}"/>
              </a:ext>
            </a:extLst>
          </p:cNvPr>
          <p:cNvCxnSpPr>
            <a:cxnSpLocks/>
          </p:cNvCxnSpPr>
          <p:nvPr/>
        </p:nvCxnSpPr>
        <p:spPr>
          <a:xfrm>
            <a:off x="6980956" y="4521410"/>
            <a:ext cx="0" cy="470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F1C37C5-80DC-4DC7-A5CB-5E7DD0CE75FA}"/>
              </a:ext>
            </a:extLst>
          </p:cNvPr>
          <p:cNvGrpSpPr/>
          <p:nvPr/>
        </p:nvGrpSpPr>
        <p:grpSpPr>
          <a:xfrm>
            <a:off x="6505008" y="5034332"/>
            <a:ext cx="816746" cy="819422"/>
            <a:chOff x="1331650" y="3701988"/>
            <a:chExt cx="816746" cy="819422"/>
          </a:xfrm>
        </p:grpSpPr>
        <p:sp>
          <p:nvSpPr>
            <p:cNvPr id="53" name="Oval 52">
              <a:extLst>
                <a:ext uri="{FF2B5EF4-FFF2-40B4-BE49-F238E27FC236}">
                  <a16:creationId xmlns:a16="http://schemas.microsoft.com/office/drawing/2014/main" id="{EF1E028F-1AED-4F07-B819-688A6CD42556}"/>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018A518B-C402-47BF-9A6F-6B5572FD2A72}"/>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CA" dirty="0"/>
            </a:p>
          </p:txBody>
        </p:sp>
      </p:grpSp>
      <p:sp>
        <p:nvSpPr>
          <p:cNvPr id="55" name="TextBox 54">
            <a:extLst>
              <a:ext uri="{FF2B5EF4-FFF2-40B4-BE49-F238E27FC236}">
                <a16:creationId xmlns:a16="http://schemas.microsoft.com/office/drawing/2014/main" id="{19394140-0EBB-4BF0-8F56-90408C6799B2}"/>
              </a:ext>
            </a:extLst>
          </p:cNvPr>
          <p:cNvSpPr txBox="1"/>
          <p:nvPr/>
        </p:nvSpPr>
        <p:spPr>
          <a:xfrm>
            <a:off x="6976041" y="4525110"/>
            <a:ext cx="480427" cy="369332"/>
          </a:xfrm>
          <a:prstGeom prst="rect">
            <a:avLst/>
          </a:prstGeom>
          <a:noFill/>
        </p:spPr>
        <p:txBody>
          <a:bodyPr wrap="square" rtlCol="0">
            <a:spAutoFit/>
          </a:bodyPr>
          <a:lstStyle/>
          <a:p>
            <a:r>
              <a:rPr lang="en-US" dirty="0"/>
              <a:t>1</a:t>
            </a:r>
            <a:endParaRPr lang="en-CA" dirty="0"/>
          </a:p>
        </p:txBody>
      </p:sp>
      <p:cxnSp>
        <p:nvCxnSpPr>
          <p:cNvPr id="60" name="Straight Arrow Connector 59">
            <a:extLst>
              <a:ext uri="{FF2B5EF4-FFF2-40B4-BE49-F238E27FC236}">
                <a16:creationId xmlns:a16="http://schemas.microsoft.com/office/drawing/2014/main" id="{3295D2E5-9FE2-464D-894C-BD06AE7F4AD1}"/>
              </a:ext>
            </a:extLst>
          </p:cNvPr>
          <p:cNvCxnSpPr>
            <a:cxnSpLocks/>
          </p:cNvCxnSpPr>
          <p:nvPr/>
        </p:nvCxnSpPr>
        <p:spPr>
          <a:xfrm flipV="1">
            <a:off x="6820295" y="4521410"/>
            <a:ext cx="0" cy="51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9B2B5B5-5F0F-4CDD-9C39-B4E0884CE97A}"/>
              </a:ext>
            </a:extLst>
          </p:cNvPr>
          <p:cNvSpPr txBox="1"/>
          <p:nvPr/>
        </p:nvSpPr>
        <p:spPr>
          <a:xfrm>
            <a:off x="6435198" y="4613967"/>
            <a:ext cx="480427" cy="369332"/>
          </a:xfrm>
          <a:prstGeom prst="rect">
            <a:avLst/>
          </a:prstGeom>
          <a:noFill/>
        </p:spPr>
        <p:txBody>
          <a:bodyPr wrap="square" rtlCol="0">
            <a:spAutoFit/>
          </a:bodyPr>
          <a:lstStyle/>
          <a:p>
            <a:r>
              <a:rPr lang="en-US" dirty="0"/>
              <a:t>1</a:t>
            </a:r>
            <a:endParaRPr lang="en-CA" dirty="0"/>
          </a:p>
        </p:txBody>
      </p:sp>
      <p:sp>
        <p:nvSpPr>
          <p:cNvPr id="65" name="Oval 64">
            <a:extLst>
              <a:ext uri="{FF2B5EF4-FFF2-40B4-BE49-F238E27FC236}">
                <a16:creationId xmlns:a16="http://schemas.microsoft.com/office/drawing/2014/main" id="{12C4C7B4-4960-403B-A87F-62D6835818DB}"/>
              </a:ext>
            </a:extLst>
          </p:cNvPr>
          <p:cNvSpPr/>
          <p:nvPr/>
        </p:nvSpPr>
        <p:spPr>
          <a:xfrm>
            <a:off x="8436125" y="3666876"/>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endParaRPr lang="en-CA" dirty="0"/>
          </a:p>
        </p:txBody>
      </p:sp>
      <p:cxnSp>
        <p:nvCxnSpPr>
          <p:cNvPr id="66" name="Straight Arrow Connector 65">
            <a:extLst>
              <a:ext uri="{FF2B5EF4-FFF2-40B4-BE49-F238E27FC236}">
                <a16:creationId xmlns:a16="http://schemas.microsoft.com/office/drawing/2014/main" id="{40D8D1F3-50BE-49BD-A0FD-7230B36DE137}"/>
              </a:ext>
            </a:extLst>
          </p:cNvPr>
          <p:cNvCxnSpPr/>
          <p:nvPr/>
        </p:nvCxnSpPr>
        <p:spPr>
          <a:xfrm>
            <a:off x="7610502" y="4096761"/>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1C097B-E22F-4789-88E5-DACA8006C0C3}"/>
              </a:ext>
            </a:extLst>
          </p:cNvPr>
          <p:cNvCxnSpPr>
            <a:stCxn id="65" idx="6"/>
          </p:cNvCxnSpPr>
          <p:nvPr/>
        </p:nvCxnSpPr>
        <p:spPr>
          <a:xfrm flipV="1">
            <a:off x="9252871" y="4071320"/>
            <a:ext cx="636853" cy="5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94A866D5-7D5C-4413-89C9-B88DB7C1A20D}"/>
              </a:ext>
            </a:extLst>
          </p:cNvPr>
          <p:cNvGrpSpPr/>
          <p:nvPr/>
        </p:nvGrpSpPr>
        <p:grpSpPr>
          <a:xfrm>
            <a:off x="9927574" y="3701988"/>
            <a:ext cx="816746" cy="819422"/>
            <a:chOff x="1331650" y="3701988"/>
            <a:chExt cx="816746" cy="819422"/>
          </a:xfrm>
        </p:grpSpPr>
        <p:sp>
          <p:nvSpPr>
            <p:cNvPr id="70" name="Oval 69">
              <a:extLst>
                <a:ext uri="{FF2B5EF4-FFF2-40B4-BE49-F238E27FC236}">
                  <a16:creationId xmlns:a16="http://schemas.microsoft.com/office/drawing/2014/main" id="{450B7268-90FE-4640-9573-2B2E1F971246}"/>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343964EA-4A60-4960-AECE-8CC483B7619A}"/>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CA" dirty="0"/>
            </a:p>
          </p:txBody>
        </p:sp>
      </p:grpSp>
      <p:sp>
        <p:nvSpPr>
          <p:cNvPr id="72" name="TextBox 71">
            <a:extLst>
              <a:ext uri="{FF2B5EF4-FFF2-40B4-BE49-F238E27FC236}">
                <a16:creationId xmlns:a16="http://schemas.microsoft.com/office/drawing/2014/main" id="{141F7DA2-C2CE-42F8-8352-2D357AB265B8}"/>
              </a:ext>
            </a:extLst>
          </p:cNvPr>
          <p:cNvSpPr txBox="1"/>
          <p:nvPr/>
        </p:nvSpPr>
        <p:spPr>
          <a:xfrm>
            <a:off x="9403792" y="3701988"/>
            <a:ext cx="405886" cy="369332"/>
          </a:xfrm>
          <a:prstGeom prst="rect">
            <a:avLst/>
          </a:prstGeom>
          <a:noFill/>
        </p:spPr>
        <p:txBody>
          <a:bodyPr wrap="square" rtlCol="0">
            <a:spAutoFit/>
          </a:bodyPr>
          <a:lstStyle/>
          <a:p>
            <a:r>
              <a:rPr lang="en-US" dirty="0"/>
              <a:t>0</a:t>
            </a:r>
            <a:endParaRPr lang="en-CA" dirty="0"/>
          </a:p>
        </p:txBody>
      </p:sp>
      <p:cxnSp>
        <p:nvCxnSpPr>
          <p:cNvPr id="75" name="Connector: Curved 74">
            <a:extLst>
              <a:ext uri="{FF2B5EF4-FFF2-40B4-BE49-F238E27FC236}">
                <a16:creationId xmlns:a16="http://schemas.microsoft.com/office/drawing/2014/main" id="{AE6649E9-17F5-4B27-9071-886258D8F5D4}"/>
              </a:ext>
            </a:extLst>
          </p:cNvPr>
          <p:cNvCxnSpPr>
            <a:cxnSpLocks/>
          </p:cNvCxnSpPr>
          <p:nvPr/>
        </p:nvCxnSpPr>
        <p:spPr>
          <a:xfrm rot="5400000">
            <a:off x="10176392" y="4167898"/>
            <a:ext cx="462489" cy="244535"/>
          </a:xfrm>
          <a:prstGeom prst="curvedConnector3">
            <a:avLst>
              <a:gd name="adj1" fmla="val 21316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1D03ED6-4770-4E59-9408-4C98240AE8EC}"/>
              </a:ext>
            </a:extLst>
          </p:cNvPr>
          <p:cNvSpPr txBox="1"/>
          <p:nvPr/>
        </p:nvSpPr>
        <p:spPr>
          <a:xfrm>
            <a:off x="10453456" y="4622162"/>
            <a:ext cx="506027" cy="369332"/>
          </a:xfrm>
          <a:prstGeom prst="rect">
            <a:avLst/>
          </a:prstGeom>
          <a:noFill/>
        </p:spPr>
        <p:txBody>
          <a:bodyPr wrap="square" rtlCol="0">
            <a:spAutoFit/>
          </a:bodyPr>
          <a:lstStyle/>
          <a:p>
            <a:r>
              <a:rPr lang="en-US" dirty="0"/>
              <a:t>1</a:t>
            </a:r>
            <a:endParaRPr lang="en-CA" dirty="0"/>
          </a:p>
        </p:txBody>
      </p:sp>
      <p:cxnSp>
        <p:nvCxnSpPr>
          <p:cNvPr id="78" name="Straight Arrow Connector 77">
            <a:extLst>
              <a:ext uri="{FF2B5EF4-FFF2-40B4-BE49-F238E27FC236}">
                <a16:creationId xmlns:a16="http://schemas.microsoft.com/office/drawing/2014/main" id="{0EAF8251-0ED3-4B82-A9E1-CC458B3F034F}"/>
              </a:ext>
            </a:extLst>
          </p:cNvPr>
          <p:cNvCxnSpPr>
            <a:stCxn id="65" idx="4"/>
          </p:cNvCxnSpPr>
          <p:nvPr/>
        </p:nvCxnSpPr>
        <p:spPr>
          <a:xfrm>
            <a:off x="8844498" y="4486298"/>
            <a:ext cx="6539" cy="73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469AE93-1353-44BA-A99C-BCA6DC8996FD}"/>
              </a:ext>
            </a:extLst>
          </p:cNvPr>
          <p:cNvSpPr txBox="1"/>
          <p:nvPr/>
        </p:nvSpPr>
        <p:spPr>
          <a:xfrm>
            <a:off x="8844497" y="4639410"/>
            <a:ext cx="405886" cy="369332"/>
          </a:xfrm>
          <a:prstGeom prst="rect">
            <a:avLst/>
          </a:prstGeom>
          <a:noFill/>
        </p:spPr>
        <p:txBody>
          <a:bodyPr wrap="square" rtlCol="0">
            <a:spAutoFit/>
          </a:bodyPr>
          <a:lstStyle/>
          <a:p>
            <a:r>
              <a:rPr lang="en-US" dirty="0"/>
              <a:t>0</a:t>
            </a:r>
            <a:endParaRPr lang="en-CA" dirty="0"/>
          </a:p>
        </p:txBody>
      </p:sp>
      <p:cxnSp>
        <p:nvCxnSpPr>
          <p:cNvPr id="83" name="Connector: Curved 82">
            <a:extLst>
              <a:ext uri="{FF2B5EF4-FFF2-40B4-BE49-F238E27FC236}">
                <a16:creationId xmlns:a16="http://schemas.microsoft.com/office/drawing/2014/main" id="{268AD11D-DAFB-4D39-BF7C-BC3A28DEE6F7}"/>
              </a:ext>
            </a:extLst>
          </p:cNvPr>
          <p:cNvCxnSpPr>
            <a:cxnSpLocks/>
          </p:cNvCxnSpPr>
          <p:nvPr/>
        </p:nvCxnSpPr>
        <p:spPr>
          <a:xfrm rot="5400000">
            <a:off x="8620701" y="5682308"/>
            <a:ext cx="462489" cy="244535"/>
          </a:xfrm>
          <a:prstGeom prst="curvedConnector3">
            <a:avLst>
              <a:gd name="adj1" fmla="val 21316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79C2954-3A4C-4924-96FB-E1194691AE3C}"/>
              </a:ext>
            </a:extLst>
          </p:cNvPr>
          <p:cNvSpPr txBox="1"/>
          <p:nvPr/>
        </p:nvSpPr>
        <p:spPr>
          <a:xfrm>
            <a:off x="8897765" y="6136572"/>
            <a:ext cx="506027" cy="369332"/>
          </a:xfrm>
          <a:prstGeom prst="rect">
            <a:avLst/>
          </a:prstGeom>
          <a:noFill/>
        </p:spPr>
        <p:txBody>
          <a:bodyPr wrap="square" rtlCol="0">
            <a:spAutoFit/>
          </a:bodyPr>
          <a:lstStyle/>
          <a:p>
            <a:r>
              <a:rPr lang="en-US" dirty="0"/>
              <a:t>0</a:t>
            </a:r>
            <a:endParaRPr lang="en-CA" dirty="0"/>
          </a:p>
        </p:txBody>
      </p:sp>
      <p:sp>
        <p:nvSpPr>
          <p:cNvPr id="85" name="Oval 84">
            <a:extLst>
              <a:ext uri="{FF2B5EF4-FFF2-40B4-BE49-F238E27FC236}">
                <a16:creationId xmlns:a16="http://schemas.microsoft.com/office/drawing/2014/main" id="{E9621E62-AEC7-4065-80E6-A26A41894E8A}"/>
              </a:ext>
            </a:extLst>
          </p:cNvPr>
          <p:cNvSpPr/>
          <p:nvPr/>
        </p:nvSpPr>
        <p:spPr>
          <a:xfrm>
            <a:off x="8428800" y="5220980"/>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CA" dirty="0"/>
          </a:p>
        </p:txBody>
      </p:sp>
      <p:grpSp>
        <p:nvGrpSpPr>
          <p:cNvPr id="86" name="Group 85">
            <a:extLst>
              <a:ext uri="{FF2B5EF4-FFF2-40B4-BE49-F238E27FC236}">
                <a16:creationId xmlns:a16="http://schemas.microsoft.com/office/drawing/2014/main" id="{B553FD3D-4313-4A9C-8D1C-0322C3805C67}"/>
              </a:ext>
            </a:extLst>
          </p:cNvPr>
          <p:cNvGrpSpPr/>
          <p:nvPr/>
        </p:nvGrpSpPr>
        <p:grpSpPr>
          <a:xfrm>
            <a:off x="9924645" y="5220980"/>
            <a:ext cx="816746" cy="819422"/>
            <a:chOff x="1331650" y="3701988"/>
            <a:chExt cx="816746" cy="819422"/>
          </a:xfrm>
        </p:grpSpPr>
        <p:sp>
          <p:nvSpPr>
            <p:cNvPr id="87" name="Oval 86">
              <a:extLst>
                <a:ext uri="{FF2B5EF4-FFF2-40B4-BE49-F238E27FC236}">
                  <a16:creationId xmlns:a16="http://schemas.microsoft.com/office/drawing/2014/main" id="{CE4BD1E2-E497-413A-91F7-29A489C4CE00}"/>
                </a:ext>
              </a:extLst>
            </p:cNvPr>
            <p:cNvSpPr/>
            <p:nvPr/>
          </p:nvSpPr>
          <p:spPr>
            <a:xfrm>
              <a:off x="1331650" y="3701988"/>
              <a:ext cx="816746" cy="81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a:extLst>
                <a:ext uri="{FF2B5EF4-FFF2-40B4-BE49-F238E27FC236}">
                  <a16:creationId xmlns:a16="http://schemas.microsoft.com/office/drawing/2014/main" id="{488228F6-0B9A-4BBE-94BE-8F3309491F2A}"/>
                </a:ext>
              </a:extLst>
            </p:cNvPr>
            <p:cNvSpPr/>
            <p:nvPr/>
          </p:nvSpPr>
          <p:spPr>
            <a:xfrm>
              <a:off x="1437148" y="3814297"/>
              <a:ext cx="605749" cy="594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endParaRPr lang="en-CA" dirty="0"/>
            </a:p>
          </p:txBody>
        </p:sp>
      </p:grpSp>
      <p:cxnSp>
        <p:nvCxnSpPr>
          <p:cNvPr id="90" name="Straight Arrow Connector 89">
            <a:extLst>
              <a:ext uri="{FF2B5EF4-FFF2-40B4-BE49-F238E27FC236}">
                <a16:creationId xmlns:a16="http://schemas.microsoft.com/office/drawing/2014/main" id="{7472B145-C7F8-4645-9E08-0030C943FCC8}"/>
              </a:ext>
            </a:extLst>
          </p:cNvPr>
          <p:cNvCxnSpPr>
            <a:cxnSpLocks/>
            <a:stCxn id="85" idx="6"/>
            <a:endCxn id="87" idx="2"/>
          </p:cNvCxnSpPr>
          <p:nvPr/>
        </p:nvCxnSpPr>
        <p:spPr>
          <a:xfrm>
            <a:off x="9245546" y="5630691"/>
            <a:ext cx="679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D8EE71F-C51F-47B3-87E6-9407A02313BD}"/>
              </a:ext>
            </a:extLst>
          </p:cNvPr>
          <p:cNvSpPr txBox="1"/>
          <p:nvPr/>
        </p:nvSpPr>
        <p:spPr>
          <a:xfrm>
            <a:off x="9366521" y="5304590"/>
            <a:ext cx="480427" cy="369332"/>
          </a:xfrm>
          <a:prstGeom prst="rect">
            <a:avLst/>
          </a:prstGeom>
          <a:noFill/>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1860508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69</a:t>
            </a:fld>
            <a:endParaRPr lang="en-US"/>
          </a:p>
        </p:txBody>
      </p:sp>
      <p:pic>
        <p:nvPicPr>
          <p:cNvPr id="5" name="Picture 4"/>
          <p:cNvPicPr>
            <a:picLocks noChangeAspect="1"/>
          </p:cNvPicPr>
          <p:nvPr/>
        </p:nvPicPr>
        <p:blipFill>
          <a:blip r:embed="rId2"/>
          <a:stretch>
            <a:fillRect/>
          </a:stretch>
        </p:blipFill>
        <p:spPr>
          <a:xfrm>
            <a:off x="838200" y="1439001"/>
            <a:ext cx="10588056" cy="4073525"/>
          </a:xfrm>
          <a:prstGeom prst="rect">
            <a:avLst/>
          </a:prstGeom>
        </p:spPr>
      </p:pic>
    </p:spTree>
    <p:extLst>
      <p:ext uri="{BB962C8B-B14F-4D97-AF65-F5344CB8AC3E}">
        <p14:creationId xmlns:p14="http://schemas.microsoft.com/office/powerpoint/2010/main" val="338778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E89CD323-24EC-42F7-81BE-3EB5BFBA5C8B}"/>
              </a:ext>
            </a:extLst>
          </p:cNvPr>
          <p:cNvPicPr>
            <a:picLocks noChangeAspect="1"/>
          </p:cNvPicPr>
          <p:nvPr/>
        </p:nvPicPr>
        <p:blipFill>
          <a:blip r:embed="rId2"/>
          <a:stretch>
            <a:fillRect/>
          </a:stretch>
        </p:blipFill>
        <p:spPr>
          <a:xfrm>
            <a:off x="2619145" y="136525"/>
            <a:ext cx="6950661" cy="5664788"/>
          </a:xfrm>
          <a:prstGeom prst="rect">
            <a:avLst/>
          </a:prstGeom>
        </p:spPr>
      </p:pic>
      <p:sp>
        <p:nvSpPr>
          <p:cNvPr id="2" name="Slide Number Placeholder 1">
            <a:extLst>
              <a:ext uri="{FF2B5EF4-FFF2-40B4-BE49-F238E27FC236}">
                <a16:creationId xmlns:a16="http://schemas.microsoft.com/office/drawing/2014/main" id="{79450B6B-9B3E-49CF-9CE5-FB1695AB343A}"/>
              </a:ext>
            </a:extLst>
          </p:cNvPr>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a:solidFill>
                  <a:srgbClr val="FFFFFF"/>
                </a:solidFill>
              </a:rPr>
              <a:pPr>
                <a:spcAft>
                  <a:spcPts val="600"/>
                </a:spcAft>
              </a:pPr>
              <a:t>7</a:t>
            </a:fld>
            <a:endParaRPr lang="en-US">
              <a:solidFill>
                <a:srgbClr val="FFFFFF"/>
              </a:solidFill>
            </a:endParaRPr>
          </a:p>
        </p:txBody>
      </p:sp>
    </p:spTree>
    <p:extLst>
      <p:ext uri="{BB962C8B-B14F-4D97-AF65-F5344CB8AC3E}">
        <p14:creationId xmlns:p14="http://schemas.microsoft.com/office/powerpoint/2010/main" val="2566637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Ngôn</a:t>
            </a:r>
            <a:r>
              <a:rPr lang="en-US" sz="3000" dirty="0"/>
              <a:t> </a:t>
            </a:r>
            <a:r>
              <a:rPr lang="en-US" sz="3000" dirty="0" err="1"/>
              <a:t>ngữ</a:t>
            </a:r>
            <a:r>
              <a:rPr lang="en-US" sz="3000" dirty="0"/>
              <a:t> </a:t>
            </a:r>
            <a:r>
              <a:rPr lang="en-US" sz="3000" dirty="0" err="1"/>
              <a:t>đoán</a:t>
            </a:r>
            <a:r>
              <a:rPr lang="en-US" sz="3000" dirty="0"/>
              <a:t> </a:t>
            </a:r>
            <a:r>
              <a:rPr lang="en-US" sz="3000" dirty="0" err="1"/>
              <a:t>nhận</a:t>
            </a:r>
            <a:r>
              <a:rPr lang="en-US" sz="3000" dirty="0"/>
              <a:t> </a:t>
            </a:r>
            <a:r>
              <a:rPr lang="en-US" sz="3000" dirty="0" err="1"/>
              <a:t>bởi</a:t>
            </a:r>
            <a:r>
              <a:rPr lang="en-US" sz="3000" dirty="0"/>
              <a:t> automat </a:t>
            </a:r>
            <a:r>
              <a:rPr lang="en-US" sz="3000" dirty="0" err="1"/>
              <a:t>hữu</a:t>
            </a:r>
            <a:r>
              <a:rPr lang="en-US" sz="3000" dirty="0"/>
              <a:t> </a:t>
            </a:r>
            <a:r>
              <a:rPr lang="en-US" sz="3000" dirty="0" err="1"/>
              <a:t>hạn</a:t>
            </a:r>
            <a:endParaRPr lang="en-US" sz="3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70</a:t>
            </a:fld>
            <a:endParaRPr lang="en-US"/>
          </a:p>
        </p:txBody>
      </p:sp>
      <p:pic>
        <p:nvPicPr>
          <p:cNvPr id="5" name="Picture 4"/>
          <p:cNvPicPr>
            <a:picLocks noChangeAspect="1"/>
          </p:cNvPicPr>
          <p:nvPr/>
        </p:nvPicPr>
        <p:blipFill>
          <a:blip r:embed="rId2"/>
          <a:stretch>
            <a:fillRect/>
          </a:stretch>
        </p:blipFill>
        <p:spPr>
          <a:xfrm>
            <a:off x="838200" y="1438299"/>
            <a:ext cx="8372475" cy="2400300"/>
          </a:xfrm>
          <a:prstGeom prst="rect">
            <a:avLst/>
          </a:prstGeom>
        </p:spPr>
      </p:pic>
      <p:pic>
        <p:nvPicPr>
          <p:cNvPr id="7" name="Picture 6"/>
          <p:cNvPicPr>
            <a:picLocks noChangeAspect="1"/>
          </p:cNvPicPr>
          <p:nvPr/>
        </p:nvPicPr>
        <p:blipFill>
          <a:blip r:embed="rId3"/>
          <a:stretch>
            <a:fillRect/>
          </a:stretch>
        </p:blipFill>
        <p:spPr>
          <a:xfrm>
            <a:off x="838200" y="4587875"/>
            <a:ext cx="7219950" cy="2133600"/>
          </a:xfrm>
          <a:prstGeom prst="rect">
            <a:avLst/>
          </a:prstGeom>
        </p:spPr>
      </p:pic>
    </p:spTree>
    <p:extLst>
      <p:ext uri="{BB962C8B-B14F-4D97-AF65-F5344CB8AC3E}">
        <p14:creationId xmlns:p14="http://schemas.microsoft.com/office/powerpoint/2010/main" val="1431676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Ngôn</a:t>
            </a:r>
            <a:r>
              <a:rPr lang="en-US" sz="3000" dirty="0"/>
              <a:t> </a:t>
            </a:r>
            <a:r>
              <a:rPr lang="en-US" sz="3000" dirty="0" err="1"/>
              <a:t>ngữ</a:t>
            </a:r>
            <a:r>
              <a:rPr lang="en-US" sz="3000" dirty="0"/>
              <a:t> </a:t>
            </a:r>
            <a:r>
              <a:rPr lang="en-US" sz="3000" dirty="0" err="1"/>
              <a:t>đoán</a:t>
            </a:r>
            <a:r>
              <a:rPr lang="en-US" sz="3000" dirty="0"/>
              <a:t> </a:t>
            </a:r>
            <a:r>
              <a:rPr lang="en-US" sz="3000" dirty="0" err="1"/>
              <a:t>nhận</a:t>
            </a:r>
            <a:r>
              <a:rPr lang="en-US" sz="3000" dirty="0"/>
              <a:t> </a:t>
            </a:r>
            <a:r>
              <a:rPr lang="en-US" sz="3000" dirty="0" err="1"/>
              <a:t>bởi</a:t>
            </a:r>
            <a:r>
              <a:rPr lang="en-US" sz="3000" dirty="0"/>
              <a:t> automat </a:t>
            </a:r>
            <a:r>
              <a:rPr lang="en-US" sz="3000" dirty="0" err="1"/>
              <a:t>hữu</a:t>
            </a:r>
            <a:r>
              <a:rPr lang="en-US" sz="3000" dirty="0"/>
              <a:t> </a:t>
            </a:r>
            <a:r>
              <a:rPr lang="en-US" sz="3000" dirty="0" err="1"/>
              <a:t>hạn</a:t>
            </a:r>
            <a:r>
              <a:rPr lang="en-US" sz="3000" dirty="0"/>
              <a:t> </a:t>
            </a:r>
            <a:r>
              <a:rPr lang="en-US" sz="3000" dirty="0" err="1">
                <a:solidFill>
                  <a:srgbClr val="FF0000"/>
                </a:solidFill>
              </a:rPr>
              <a:t>không</a:t>
            </a:r>
            <a:r>
              <a:rPr lang="en-US" sz="3000" dirty="0">
                <a:solidFill>
                  <a:srgbClr val="FF0000"/>
                </a:solidFill>
              </a:rPr>
              <a:t> </a:t>
            </a:r>
            <a:r>
              <a:rPr lang="en-US" sz="3000" dirty="0" err="1">
                <a:solidFill>
                  <a:srgbClr val="FF0000"/>
                </a:solidFill>
              </a:rPr>
              <a:t>tất</a:t>
            </a:r>
            <a:r>
              <a:rPr lang="en-US" sz="3000" dirty="0">
                <a:solidFill>
                  <a:srgbClr val="FF0000"/>
                </a:solidFill>
              </a:rPr>
              <a:t> </a:t>
            </a:r>
            <a:r>
              <a:rPr lang="en-US" sz="3000" dirty="0" err="1">
                <a:solidFill>
                  <a:srgbClr val="FF0000"/>
                </a:solidFill>
              </a:rPr>
              <a:t>định</a:t>
            </a:r>
            <a:endParaRPr lang="en-US" sz="3000"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1335540" y="1943894"/>
            <a:ext cx="7038975" cy="1962150"/>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71</a:t>
            </a:fld>
            <a:endParaRPr lang="en-US"/>
          </a:p>
        </p:txBody>
      </p:sp>
      <p:pic>
        <p:nvPicPr>
          <p:cNvPr id="6" name="Picture 5"/>
          <p:cNvPicPr>
            <a:picLocks noChangeAspect="1"/>
          </p:cNvPicPr>
          <p:nvPr/>
        </p:nvPicPr>
        <p:blipFill>
          <a:blip r:embed="rId3"/>
          <a:stretch>
            <a:fillRect/>
          </a:stretch>
        </p:blipFill>
        <p:spPr>
          <a:xfrm>
            <a:off x="1335540" y="4383631"/>
            <a:ext cx="7381875" cy="2152650"/>
          </a:xfrm>
          <a:prstGeom prst="rect">
            <a:avLst/>
          </a:prstGeom>
        </p:spPr>
      </p:pic>
    </p:spTree>
    <p:extLst>
      <p:ext uri="{BB962C8B-B14F-4D97-AF65-F5344CB8AC3E}">
        <p14:creationId xmlns:p14="http://schemas.microsoft.com/office/powerpoint/2010/main" val="7785327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Tìm</a:t>
            </a:r>
            <a:r>
              <a:rPr lang="en-US" sz="3000" dirty="0"/>
              <a:t> automat </a:t>
            </a:r>
            <a:r>
              <a:rPr lang="en-US" sz="3000" dirty="0" err="1"/>
              <a:t>hữu</a:t>
            </a:r>
            <a:r>
              <a:rPr lang="en-US" sz="3000" dirty="0"/>
              <a:t> </a:t>
            </a:r>
            <a:r>
              <a:rPr lang="en-US" sz="3000" dirty="0" err="1"/>
              <a:t>hạn</a:t>
            </a:r>
            <a:r>
              <a:rPr lang="en-US" sz="3000" dirty="0">
                <a:solidFill>
                  <a:srgbClr val="FF0000"/>
                </a:solidFill>
              </a:rPr>
              <a:t> </a:t>
            </a:r>
            <a:r>
              <a:rPr lang="en-US" sz="3000" dirty="0" err="1">
                <a:solidFill>
                  <a:srgbClr val="FF0000"/>
                </a:solidFill>
              </a:rPr>
              <a:t>tất</a:t>
            </a:r>
            <a:r>
              <a:rPr lang="en-US" sz="3000" dirty="0">
                <a:solidFill>
                  <a:srgbClr val="FF0000"/>
                </a:solidFill>
              </a:rPr>
              <a:t> </a:t>
            </a:r>
            <a:r>
              <a:rPr lang="en-US" sz="3000" dirty="0" err="1">
                <a:solidFill>
                  <a:srgbClr val="FF0000"/>
                </a:solidFill>
              </a:rPr>
              <a:t>định</a:t>
            </a:r>
            <a:r>
              <a:rPr lang="en-US" sz="3000" dirty="0">
                <a:solidFill>
                  <a:srgbClr val="FF0000"/>
                </a:solidFill>
              </a:rPr>
              <a:t> </a:t>
            </a:r>
            <a:r>
              <a:rPr lang="en-US" sz="3000" dirty="0" err="1"/>
              <a:t>cho</a:t>
            </a:r>
            <a:r>
              <a:rPr lang="en-US" sz="3000" dirty="0"/>
              <a:t> </a:t>
            </a:r>
            <a:r>
              <a:rPr lang="en-US" sz="3000" dirty="0" err="1"/>
              <a:t>các</a:t>
            </a:r>
            <a:r>
              <a:rPr lang="en-US" sz="3000" dirty="0"/>
              <a:t> automat </a:t>
            </a:r>
            <a:r>
              <a:rPr lang="en-US" sz="3000" dirty="0" err="1"/>
              <a:t>dưới</a:t>
            </a:r>
            <a:r>
              <a:rPr lang="en-US" sz="3000" dirty="0"/>
              <a:t> </a:t>
            </a:r>
            <a:r>
              <a:rPr lang="en-US" sz="3000" dirty="0" err="1"/>
              <a:t>đây</a:t>
            </a:r>
            <a:endParaRPr lang="en-US" sz="3000" dirty="0"/>
          </a:p>
        </p:txBody>
      </p:sp>
      <p:pic>
        <p:nvPicPr>
          <p:cNvPr id="7" name="Content Placeholder 6"/>
          <p:cNvPicPr>
            <a:picLocks noGrp="1" noChangeAspect="1"/>
          </p:cNvPicPr>
          <p:nvPr>
            <p:ph idx="1"/>
          </p:nvPr>
        </p:nvPicPr>
        <p:blipFill>
          <a:blip r:embed="rId2"/>
          <a:stretch>
            <a:fillRect/>
          </a:stretch>
        </p:blipFill>
        <p:spPr>
          <a:xfrm>
            <a:off x="1335540" y="1943894"/>
            <a:ext cx="7038975" cy="1962150"/>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72</a:t>
            </a:fld>
            <a:endParaRPr lang="en-US"/>
          </a:p>
        </p:txBody>
      </p:sp>
      <p:pic>
        <p:nvPicPr>
          <p:cNvPr id="6" name="Picture 5"/>
          <p:cNvPicPr>
            <a:picLocks noChangeAspect="1"/>
          </p:cNvPicPr>
          <p:nvPr/>
        </p:nvPicPr>
        <p:blipFill>
          <a:blip r:embed="rId3"/>
          <a:stretch>
            <a:fillRect/>
          </a:stretch>
        </p:blipFill>
        <p:spPr>
          <a:xfrm>
            <a:off x="1335540" y="4383631"/>
            <a:ext cx="7381875" cy="2152650"/>
          </a:xfrm>
          <a:prstGeom prst="rect">
            <a:avLst/>
          </a:prstGeom>
        </p:spPr>
      </p:pic>
    </p:spTree>
    <p:extLst>
      <p:ext uri="{BB962C8B-B14F-4D97-AF65-F5344CB8AC3E}">
        <p14:creationId xmlns:p14="http://schemas.microsoft.com/office/powerpoint/2010/main" val="669108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1959405"/>
            <a:ext cx="10842617" cy="1528377"/>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73</a:t>
            </a:fld>
            <a:endParaRPr lang="en-US"/>
          </a:p>
        </p:txBody>
      </p:sp>
    </p:spTree>
    <p:extLst>
      <p:ext uri="{BB962C8B-B14F-4D97-AF65-F5344CB8AC3E}">
        <p14:creationId xmlns:p14="http://schemas.microsoft.com/office/powerpoint/2010/main" val="2036810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52" y="0"/>
            <a:ext cx="10515600" cy="614589"/>
          </a:xfrm>
        </p:spPr>
        <p:txBody>
          <a:bodyPr>
            <a:normAutofit fontScale="90000"/>
          </a:bodyPr>
          <a:lstStyle/>
          <a:p>
            <a:r>
              <a:rPr lang="en-US" dirty="0" err="1"/>
              <a:t>Máy</a:t>
            </a:r>
            <a:r>
              <a:rPr lang="en-US" dirty="0"/>
              <a:t> Turing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497" y="679269"/>
                <a:ext cx="11639005" cy="4765539"/>
              </a:xfrm>
            </p:spPr>
            <p:txBody>
              <a:bodyPr>
                <a:normAutofit/>
              </a:bodyPr>
              <a:lstStyle/>
              <a:p>
                <a:r>
                  <a:rPr lang="en-US" sz="2600" dirty="0"/>
                  <a:t>Các </a:t>
                </a:r>
                <a:r>
                  <a:rPr lang="en-US" sz="2600" dirty="0" err="1"/>
                  <a:t>máy</a:t>
                </a:r>
                <a:r>
                  <a:rPr lang="en-US" sz="2600" dirty="0"/>
                  <a:t> </a:t>
                </a:r>
                <a:r>
                  <a:rPr lang="en-US" sz="2600" dirty="0" err="1"/>
                  <a:t>otomat</a:t>
                </a:r>
                <a:r>
                  <a:rPr lang="en-US" sz="2600" dirty="0"/>
                  <a:t> </a:t>
                </a:r>
                <a:r>
                  <a:rPr lang="en-US" sz="2600" dirty="0" err="1"/>
                  <a:t>hữu</a:t>
                </a:r>
                <a:r>
                  <a:rPr lang="en-US" sz="2600" dirty="0"/>
                  <a:t> </a:t>
                </a:r>
                <a:r>
                  <a:rPr lang="en-US" sz="2600" dirty="0" err="1"/>
                  <a:t>hạn</a:t>
                </a:r>
                <a:r>
                  <a:rPr lang="en-US" sz="2600" dirty="0"/>
                  <a:t> </a:t>
                </a:r>
                <a:r>
                  <a:rPr lang="en-US" sz="2600" dirty="0" err="1"/>
                  <a:t>còn</a:t>
                </a:r>
                <a:r>
                  <a:rPr lang="en-US" sz="2600" dirty="0"/>
                  <a:t> </a:t>
                </a:r>
                <a:r>
                  <a:rPr lang="en-US" sz="2600" dirty="0" err="1"/>
                  <a:t>đơn</a:t>
                </a:r>
                <a:r>
                  <a:rPr lang="en-US" sz="2600" dirty="0"/>
                  <a:t> </a:t>
                </a:r>
                <a:r>
                  <a:rPr lang="en-US" sz="2600" dirty="0" err="1"/>
                  <a:t>giản</a:t>
                </a:r>
                <a:r>
                  <a:rPr lang="en-US" sz="2600" dirty="0"/>
                  <a:t>, </a:t>
                </a:r>
                <a:r>
                  <a:rPr lang="en-US" sz="2600" dirty="0" err="1"/>
                  <a:t>đoán</a:t>
                </a:r>
                <a:r>
                  <a:rPr lang="en-US" sz="2600" dirty="0"/>
                  <a:t> </a:t>
                </a:r>
                <a:r>
                  <a:rPr lang="en-US" sz="2600" dirty="0" err="1"/>
                  <a:t>nhận</a:t>
                </a:r>
                <a:r>
                  <a:rPr lang="en-US" sz="2600" dirty="0"/>
                  <a:t> </a:t>
                </a:r>
                <a:r>
                  <a:rPr lang="en-US" sz="2600" dirty="0" err="1"/>
                  <a:t>được</a:t>
                </a:r>
                <a:r>
                  <a:rPr lang="en-US" sz="2600" dirty="0"/>
                  <a:t> </a:t>
                </a:r>
                <a:r>
                  <a:rPr lang="en-US" sz="2600" dirty="0" err="1"/>
                  <a:t>biểu</a:t>
                </a:r>
                <a:r>
                  <a:rPr lang="en-US" sz="2600" dirty="0"/>
                  <a:t> </a:t>
                </a:r>
                <a:r>
                  <a:rPr lang="en-US" sz="2600" dirty="0" err="1"/>
                  <a:t>thức</a:t>
                </a:r>
                <a:r>
                  <a:rPr lang="en-US" sz="2600" dirty="0"/>
                  <a:t> </a:t>
                </a:r>
                <a:r>
                  <a:rPr lang="en-US" sz="2600" dirty="0" err="1"/>
                  <a:t>chính</a:t>
                </a:r>
                <a:r>
                  <a:rPr lang="en-US" sz="2600" dirty="0"/>
                  <a:t> </a:t>
                </a:r>
                <a:r>
                  <a:rPr lang="en-US" sz="2600" dirty="0" err="1"/>
                  <a:t>quy</a:t>
                </a:r>
                <a:r>
                  <a:rPr lang="en-US" sz="2600" dirty="0"/>
                  <a:t> (</a:t>
                </a:r>
                <a:r>
                  <a:rPr lang="en-US" sz="2600" dirty="0" err="1"/>
                  <a:t>sinh</a:t>
                </a:r>
                <a:r>
                  <a:rPr lang="en-US" sz="2600" dirty="0"/>
                  <a:t> </a:t>
                </a:r>
                <a:r>
                  <a:rPr lang="en-US" sz="2600" dirty="0" err="1"/>
                  <a:t>ra</a:t>
                </a:r>
                <a:r>
                  <a:rPr lang="en-US" sz="2600" dirty="0"/>
                  <a:t> </a:t>
                </a:r>
                <a:r>
                  <a:rPr lang="en-US" sz="2600" dirty="0" err="1"/>
                  <a:t>bởi</a:t>
                </a:r>
                <a:r>
                  <a:rPr lang="en-US" sz="2600" dirty="0"/>
                  <a:t> </a:t>
                </a:r>
                <a:r>
                  <a:rPr lang="en-US" sz="2600" dirty="0" err="1"/>
                  <a:t>văn</a:t>
                </a:r>
                <a:r>
                  <a:rPr lang="en-US" sz="2600" dirty="0"/>
                  <a:t> </a:t>
                </a:r>
                <a:r>
                  <a:rPr lang="en-US" sz="2600" dirty="0" err="1"/>
                  <a:t>phạm</a:t>
                </a:r>
                <a:r>
                  <a:rPr lang="en-US" sz="2600" dirty="0"/>
                  <a:t> </a:t>
                </a:r>
                <a:r>
                  <a:rPr lang="en-US" sz="2600" dirty="0" err="1"/>
                  <a:t>chính</a:t>
                </a:r>
                <a:r>
                  <a:rPr lang="en-US" sz="2600" dirty="0"/>
                  <a:t> </a:t>
                </a:r>
                <a:r>
                  <a:rPr lang="en-US" sz="2600" dirty="0" err="1"/>
                  <a:t>quy</a:t>
                </a:r>
                <a:r>
                  <a:rPr lang="en-US" sz="2600" dirty="0"/>
                  <a:t>), </a:t>
                </a:r>
                <a:r>
                  <a:rPr lang="en-US" sz="2600" dirty="0" err="1"/>
                  <a:t>không</a:t>
                </a:r>
                <a:r>
                  <a:rPr lang="en-US" sz="2600" dirty="0"/>
                  <a:t> </a:t>
                </a:r>
                <a:r>
                  <a:rPr lang="en-US" sz="2600" dirty="0" err="1"/>
                  <a:t>đoán</a:t>
                </a:r>
                <a:r>
                  <a:rPr lang="en-US" sz="2600" dirty="0"/>
                  <a:t> </a:t>
                </a:r>
                <a:r>
                  <a:rPr lang="en-US" sz="2600" dirty="0" err="1"/>
                  <a:t>nhận</a:t>
                </a:r>
                <a:r>
                  <a:rPr lang="en-US" sz="2600" dirty="0"/>
                  <a:t> </a:t>
                </a:r>
                <a:r>
                  <a:rPr lang="en-US" sz="2600" dirty="0" err="1"/>
                  <a:t>được</a:t>
                </a:r>
                <a:r>
                  <a:rPr lang="en-US" sz="2600" dirty="0"/>
                  <a:t> </a:t>
                </a:r>
                <a:r>
                  <a:rPr lang="en-US" sz="2600" dirty="0" err="1"/>
                  <a:t>tập</a:t>
                </a:r>
                <a:r>
                  <a:rPr lang="en-US" sz="2600" dirty="0"/>
                  <a:t> </a:t>
                </a:r>
                <a:r>
                  <a:rPr lang="en-US" sz="2600" dirty="0" err="1"/>
                  <a:t>dễ</a:t>
                </a:r>
                <a:r>
                  <a:rPr lang="en-US" sz="2600" dirty="0"/>
                  <a:t> </a:t>
                </a:r>
                <a:r>
                  <a:rPr lang="en-US" sz="2600" dirty="0" err="1"/>
                  <a:t>mô</a:t>
                </a:r>
                <a:r>
                  <a:rPr lang="en-US" sz="2600" dirty="0"/>
                  <a:t> </a:t>
                </a:r>
                <a:r>
                  <a:rPr lang="en-US" sz="2600" dirty="0" err="1"/>
                  <a:t>tả</a:t>
                </a:r>
                <a:r>
                  <a:rPr lang="en-US" sz="2600" dirty="0"/>
                  <a:t> </a:t>
                </a:r>
                <a:r>
                  <a:rPr lang="en-US" sz="2600" dirty="0" err="1"/>
                  <a:t>như</a:t>
                </a:r>
                <a:r>
                  <a:rPr lang="en-US" sz="2600" dirty="0"/>
                  <a:t> {0</a:t>
                </a:r>
                <a:r>
                  <a:rPr lang="en-US" sz="2600" baseline="30000" dirty="0"/>
                  <a:t>n</a:t>
                </a:r>
                <a:r>
                  <a:rPr lang="en-US" sz="2600" baseline="-25000" dirty="0"/>
                  <a:t> </a:t>
                </a:r>
                <a:r>
                  <a:rPr lang="en-US" sz="2600" dirty="0"/>
                  <a:t>1</a:t>
                </a:r>
                <a:r>
                  <a:rPr lang="en-US" sz="2600" baseline="30000" dirty="0"/>
                  <a:t>n</a:t>
                </a:r>
                <a:r>
                  <a:rPr lang="en-US" sz="2600" baseline="-25000" dirty="0"/>
                  <a:t> </a:t>
                </a:r>
                <a:r>
                  <a:rPr lang="en-US" sz="2600" dirty="0"/>
                  <a:t>|n </a:t>
                </a:r>
                <a:r>
                  <a:rPr lang="en-US" sz="2600" dirty="0">
                    <a:sym typeface="Symbol" panose="05050102010706020507" pitchFamily="18" charset="2"/>
                  </a:rPr>
                  <a:t> 0}</a:t>
                </a:r>
                <a:endParaRPr lang="en-US" sz="2600" dirty="0">
                  <a:sym typeface="Wingdings" panose="05000000000000000000" pitchFamily="2" charset="2"/>
                </a:endParaRPr>
              </a:p>
              <a:p>
                <a:r>
                  <a:rPr lang="en-US" sz="2600" dirty="0" err="1">
                    <a:sym typeface="Wingdings" panose="05000000000000000000" pitchFamily="2" charset="2"/>
                  </a:rPr>
                  <a:t>Máy</a:t>
                </a:r>
                <a:r>
                  <a:rPr lang="en-US" sz="2600" dirty="0">
                    <a:sym typeface="Wingdings" panose="05000000000000000000" pitchFamily="2" charset="2"/>
                  </a:rPr>
                  <a:t> Turing </a:t>
                </a:r>
                <a14:m>
                  <m:oMath xmlns:m="http://schemas.openxmlformats.org/officeDocument/2006/math">
                    <m:r>
                      <a:rPr lang="en-US" sz="2600" b="0" i="1" smtClean="0">
                        <a:latin typeface="Cambria Math" panose="02040503050406030204" pitchFamily="18" charset="0"/>
                        <a:sym typeface="Wingdings" panose="05000000000000000000" pitchFamily="2" charset="2"/>
                      </a:rPr>
                      <m:t>𝑇</m:t>
                    </m:r>
                    <m:r>
                      <a:rPr lang="en-US" sz="2600" b="0" i="1" smtClean="0">
                        <a:latin typeface="Cambria Math" panose="02040503050406030204" pitchFamily="18" charset="0"/>
                        <a:sym typeface="Wingdings" panose="05000000000000000000" pitchFamily="2" charset="2"/>
                      </a:rPr>
                      <m:t>=(</m:t>
                    </m:r>
                    <m:r>
                      <a:rPr lang="en-US" sz="2600" b="0" i="1" smtClean="0">
                        <a:latin typeface="Cambria Math" panose="02040503050406030204" pitchFamily="18" charset="0"/>
                        <a:sym typeface="Wingdings" panose="05000000000000000000" pitchFamily="2" charset="2"/>
                      </a:rPr>
                      <m:t>𝑆</m:t>
                    </m:r>
                    <m:r>
                      <a:rPr lang="en-US" sz="2600" b="0" i="1" smtClean="0">
                        <a:latin typeface="Cambria Math" panose="02040503050406030204" pitchFamily="18" charset="0"/>
                        <a:sym typeface="Wingdings" panose="05000000000000000000" pitchFamily="2" charset="2"/>
                      </a:rPr>
                      <m:t>, </m:t>
                    </m:r>
                    <m:r>
                      <a:rPr lang="en-US" sz="2600" b="0" i="1" smtClean="0">
                        <a:latin typeface="Cambria Math" panose="02040503050406030204" pitchFamily="18" charset="0"/>
                        <a:sym typeface="Wingdings" panose="05000000000000000000" pitchFamily="2" charset="2"/>
                      </a:rPr>
                      <m:t>𝐼</m:t>
                    </m:r>
                    <m:r>
                      <a:rPr lang="en-US" sz="2600" b="0" i="1" smtClean="0">
                        <a:latin typeface="Cambria Math" panose="02040503050406030204" pitchFamily="18" charset="0"/>
                        <a:sym typeface="Wingdings" panose="05000000000000000000" pitchFamily="2" charset="2"/>
                      </a:rPr>
                      <m:t>, </m:t>
                    </m:r>
                    <m:r>
                      <a:rPr lang="en-US" sz="2600" b="0" i="1" smtClean="0">
                        <a:latin typeface="Cambria Math" panose="02040503050406030204" pitchFamily="18" charset="0"/>
                        <a:sym typeface="Wingdings" panose="05000000000000000000" pitchFamily="2" charset="2"/>
                      </a:rPr>
                      <m:t>𝑓</m:t>
                    </m:r>
                    <m:r>
                      <a:rPr lang="en-US" sz="2600" b="0" i="1" smtClean="0">
                        <a:latin typeface="Cambria Math" panose="02040503050406030204" pitchFamily="18" charset="0"/>
                        <a:sym typeface="Wingdings" panose="05000000000000000000" pitchFamily="2" charset="2"/>
                      </a:rPr>
                      <m:t>, </m:t>
                    </m:r>
                    <m:sSub>
                      <m:sSubPr>
                        <m:ctrlPr>
                          <a:rPr lang="en-US" sz="2600" b="0" i="1" smtClean="0">
                            <a:latin typeface="Cambria Math" panose="02040503050406030204" pitchFamily="18" charset="0"/>
                            <a:sym typeface="Wingdings" panose="05000000000000000000" pitchFamily="2" charset="2"/>
                          </a:rPr>
                        </m:ctrlPr>
                      </m:sSubPr>
                      <m:e>
                        <m:r>
                          <a:rPr lang="en-US" sz="2600" b="0" i="1" smtClean="0">
                            <a:latin typeface="Cambria Math" panose="02040503050406030204" pitchFamily="18" charset="0"/>
                            <a:sym typeface="Wingdings" panose="05000000000000000000" pitchFamily="2" charset="2"/>
                          </a:rPr>
                          <m:t>𝑠</m:t>
                        </m:r>
                      </m:e>
                      <m:sub>
                        <m:r>
                          <a:rPr lang="en-US" sz="2600" b="0" i="1" smtClean="0">
                            <a:latin typeface="Cambria Math" panose="02040503050406030204" pitchFamily="18" charset="0"/>
                            <a:sym typeface="Wingdings" panose="05000000000000000000" pitchFamily="2" charset="2"/>
                          </a:rPr>
                          <m:t>0</m:t>
                        </m:r>
                      </m:sub>
                    </m:sSub>
                    <m:r>
                      <a:rPr lang="en-US" sz="2600" b="0" i="1" smtClean="0">
                        <a:latin typeface="Cambria Math" panose="02040503050406030204" pitchFamily="18" charset="0"/>
                        <a:sym typeface="Wingdings" panose="05000000000000000000" pitchFamily="2" charset="2"/>
                      </a:rPr>
                      <m:t>)</m:t>
                    </m:r>
                  </m:oMath>
                </a14:m>
                <a:r>
                  <a:rPr lang="en-US" sz="2600" dirty="0">
                    <a:sym typeface="Symbol" panose="05050102010706020507" pitchFamily="18" charset="2"/>
                  </a:rPr>
                  <a:t>, </a:t>
                </a:r>
                <a:r>
                  <a:rPr lang="en-US" sz="2600" dirty="0" err="1">
                    <a:sym typeface="Symbol" panose="05050102010706020507" pitchFamily="18" charset="2"/>
                  </a:rPr>
                  <a:t>gồm</a:t>
                </a:r>
                <a:r>
                  <a:rPr lang="en-US" sz="2600" dirty="0">
                    <a:sym typeface="Symbol" panose="05050102010706020507" pitchFamily="18" charset="2"/>
                  </a:rPr>
                  <a:t> </a:t>
                </a:r>
                <a:r>
                  <a:rPr lang="en-US" sz="2600" dirty="0" err="1">
                    <a:sym typeface="Symbol" panose="05050102010706020507" pitchFamily="18" charset="2"/>
                  </a:rPr>
                  <a:t>một</a:t>
                </a:r>
                <a:r>
                  <a:rPr lang="en-US" sz="2600" dirty="0">
                    <a:sym typeface="Symbol" panose="05050102010706020507" pitchFamily="18" charset="2"/>
                  </a:rPr>
                  <a:t> </a:t>
                </a:r>
                <a:r>
                  <a:rPr lang="en-US" sz="2600" dirty="0" err="1">
                    <a:sym typeface="Symbol" panose="05050102010706020507" pitchFamily="18" charset="2"/>
                  </a:rPr>
                  <a:t>tập</a:t>
                </a:r>
                <a:r>
                  <a:rPr lang="en-US" sz="2600" dirty="0">
                    <a:sym typeface="Symbol" panose="05050102010706020507" pitchFamily="18" charset="2"/>
                  </a:rPr>
                  <a:t> </a:t>
                </a:r>
                <a:r>
                  <a:rPr lang="en-US" sz="2600" dirty="0" err="1">
                    <a:sym typeface="Symbol" panose="05050102010706020507" pitchFamily="18" charset="2"/>
                  </a:rPr>
                  <a:t>hữu</a:t>
                </a:r>
                <a:r>
                  <a:rPr lang="en-US" sz="2600" dirty="0">
                    <a:sym typeface="Symbol" panose="05050102010706020507" pitchFamily="18" charset="2"/>
                  </a:rPr>
                  <a:t> </a:t>
                </a:r>
                <a:r>
                  <a:rPr lang="en-US" sz="2600" dirty="0" err="1">
                    <a:sym typeface="Symbol" panose="05050102010706020507" pitchFamily="18" charset="2"/>
                  </a:rPr>
                  <a:t>hạn</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𝑆</m:t>
                    </m:r>
                  </m:oMath>
                </a14:m>
                <a:r>
                  <a:rPr lang="en-US" sz="2600" dirty="0">
                    <a:sym typeface="Symbol" panose="05050102010706020507" pitchFamily="18" charset="2"/>
                  </a:rPr>
                  <a:t> </a:t>
                </a:r>
                <a:r>
                  <a:rPr lang="en-US" sz="2600" dirty="0" err="1">
                    <a:sym typeface="Symbol" panose="05050102010706020507" pitchFamily="18" charset="2"/>
                  </a:rPr>
                  <a:t>các</a:t>
                </a:r>
                <a:r>
                  <a:rPr lang="en-US" sz="2600" dirty="0">
                    <a:sym typeface="Symbol" panose="05050102010706020507" pitchFamily="18" charset="2"/>
                  </a:rPr>
                  <a:t> </a:t>
                </a:r>
                <a:r>
                  <a:rPr lang="en-US" sz="2600" dirty="0" err="1">
                    <a:sym typeface="Symbol" panose="05050102010706020507" pitchFamily="18" charset="2"/>
                  </a:rPr>
                  <a:t>trạng</a:t>
                </a:r>
                <a:r>
                  <a:rPr lang="en-US" sz="2600" dirty="0">
                    <a:sym typeface="Symbol" panose="05050102010706020507" pitchFamily="18" charset="2"/>
                  </a:rPr>
                  <a:t> </a:t>
                </a:r>
                <a:r>
                  <a:rPr lang="en-US" sz="2600" dirty="0" err="1">
                    <a:sym typeface="Symbol" panose="05050102010706020507" pitchFamily="18" charset="2"/>
                  </a:rPr>
                  <a:t>thái</a:t>
                </a:r>
                <a:r>
                  <a:rPr lang="en-US" sz="2600" dirty="0">
                    <a:sym typeface="Symbol" panose="05050102010706020507" pitchFamily="18" charset="2"/>
                  </a:rPr>
                  <a:t>; </a:t>
                </a:r>
                <a:r>
                  <a:rPr lang="en-US" sz="2600" dirty="0" err="1">
                    <a:sym typeface="Symbol" panose="05050102010706020507" pitchFamily="18" charset="2"/>
                  </a:rPr>
                  <a:t>một</a:t>
                </a:r>
                <a:r>
                  <a:rPr lang="en-US" sz="2600" dirty="0">
                    <a:sym typeface="Symbol" panose="05050102010706020507" pitchFamily="18" charset="2"/>
                  </a:rPr>
                  <a:t> </a:t>
                </a:r>
                <a:r>
                  <a:rPr lang="en-US" sz="2600" dirty="0" err="1">
                    <a:sym typeface="Symbol" panose="05050102010706020507" pitchFamily="18" charset="2"/>
                  </a:rPr>
                  <a:t>bộ</a:t>
                </a:r>
                <a:r>
                  <a:rPr lang="en-US" sz="2600" dirty="0">
                    <a:sym typeface="Symbol" panose="05050102010706020507" pitchFamily="18" charset="2"/>
                  </a:rPr>
                  <a:t> </a:t>
                </a:r>
                <a:r>
                  <a:rPr lang="en-US" sz="2600" dirty="0" err="1">
                    <a:sym typeface="Symbol" panose="05050102010706020507" pitchFamily="18" charset="2"/>
                  </a:rPr>
                  <a:t>ký</a:t>
                </a:r>
                <a:r>
                  <a:rPr lang="en-US" sz="2600" dirty="0">
                    <a:sym typeface="Symbol" panose="05050102010706020507" pitchFamily="18" charset="2"/>
                  </a:rPr>
                  <a:t> </a:t>
                </a:r>
                <a:r>
                  <a:rPr lang="en-US" sz="2600" dirty="0" err="1">
                    <a:sym typeface="Symbol" panose="05050102010706020507" pitchFamily="18" charset="2"/>
                  </a:rPr>
                  <a:t>hiệu</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𝐼</m:t>
                    </m:r>
                  </m:oMath>
                </a14:m>
                <a:r>
                  <a:rPr lang="en-US" sz="2600" dirty="0">
                    <a:sym typeface="Symbol" panose="05050102010706020507" pitchFamily="18" charset="2"/>
                  </a:rPr>
                  <a:t> (</a:t>
                </a:r>
                <a:r>
                  <a:rPr lang="en-US" sz="2600" dirty="0" err="1">
                    <a:sym typeface="Symbol" panose="05050102010706020507" pitchFamily="18" charset="2"/>
                  </a:rPr>
                  <a:t>chứa</a:t>
                </a:r>
                <a:r>
                  <a:rPr lang="en-US" sz="2600" dirty="0">
                    <a:sym typeface="Symbol" panose="05050102010706020507" pitchFamily="18" charset="2"/>
                  </a:rPr>
                  <a:t> </a:t>
                </a:r>
                <a:r>
                  <a:rPr lang="en-US" sz="2600" dirty="0" err="1">
                    <a:sym typeface="Symbol" panose="05050102010706020507" pitchFamily="18" charset="2"/>
                  </a:rPr>
                  <a:t>ký</a:t>
                </a:r>
                <a:r>
                  <a:rPr lang="en-US" sz="2600" dirty="0">
                    <a:sym typeface="Symbol" panose="05050102010706020507" pitchFamily="18" charset="2"/>
                  </a:rPr>
                  <a:t> </a:t>
                </a:r>
                <a:r>
                  <a:rPr lang="en-US" sz="2600" dirty="0" err="1">
                    <a:sym typeface="Symbol" panose="05050102010706020507" pitchFamily="18" charset="2"/>
                  </a:rPr>
                  <a:t>hiệu</a:t>
                </a:r>
                <a:r>
                  <a:rPr lang="en-US" sz="2600" dirty="0">
                    <a:sym typeface="Symbol" panose="05050102010706020507" pitchFamily="18" charset="2"/>
                  </a:rPr>
                  <a:t> </a:t>
                </a:r>
                <a:r>
                  <a:rPr lang="en-US" sz="2600" dirty="0" err="1">
                    <a:sym typeface="Symbol" panose="05050102010706020507" pitchFamily="18" charset="2"/>
                  </a:rPr>
                  <a:t>khoảng</a:t>
                </a:r>
                <a:r>
                  <a:rPr lang="en-US" sz="2600" dirty="0">
                    <a:sym typeface="Symbol" panose="05050102010706020507" pitchFamily="18" charset="2"/>
                  </a:rPr>
                  <a:t> </a:t>
                </a:r>
                <a:r>
                  <a:rPr lang="en-US" sz="2600" dirty="0" err="1">
                    <a:sym typeface="Symbol" panose="05050102010706020507" pitchFamily="18" charset="2"/>
                  </a:rPr>
                  <a:t>trống</a:t>
                </a:r>
                <a:r>
                  <a:rPr lang="en-US" sz="2600" dirty="0">
                    <a:sym typeface="Symbol" panose="05050102010706020507" pitchFamily="18" charset="2"/>
                  </a:rPr>
                  <a:t> B); </a:t>
                </a:r>
                <a:r>
                  <a:rPr lang="en-US" sz="2600" dirty="0" err="1">
                    <a:sym typeface="Symbol" panose="05050102010706020507" pitchFamily="18" charset="2"/>
                  </a:rPr>
                  <a:t>hàm</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𝑓</m:t>
                    </m:r>
                  </m:oMath>
                </a14:m>
                <a:r>
                  <a:rPr lang="en-US" sz="2600" dirty="0">
                    <a:sym typeface="Symbol" panose="05050102010706020507" pitchFamily="18" charset="2"/>
                  </a:rPr>
                  <a:t> </a:t>
                </a:r>
                <a:r>
                  <a:rPr lang="en-US" sz="2600" dirty="0" err="1">
                    <a:sym typeface="Symbol" panose="05050102010706020507" pitchFamily="18" charset="2"/>
                  </a:rPr>
                  <a:t>từ</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𝑆</m:t>
                    </m:r>
                    <m:r>
                      <a:rPr lang="en-US" sz="2600" b="0" i="1" smtClean="0">
                        <a:latin typeface="Cambria Math" panose="02040503050406030204" pitchFamily="18" charset="0"/>
                        <a:sym typeface="Symbol" panose="05050102010706020507" pitchFamily="18" charset="2"/>
                      </a:rPr>
                      <m:t>×</m:t>
                    </m:r>
                    <m:r>
                      <a:rPr lang="en-US" sz="2600" b="0" i="1" smtClean="0">
                        <a:latin typeface="Cambria Math" panose="02040503050406030204" pitchFamily="18" charset="0"/>
                        <a:sym typeface="Symbol" panose="05050102010706020507" pitchFamily="18" charset="2"/>
                      </a:rPr>
                      <m:t>𝐼</m:t>
                    </m:r>
                  </m:oMath>
                </a14:m>
                <a:r>
                  <a:rPr lang="en-US" sz="2600" dirty="0">
                    <a:sym typeface="Symbol" panose="05050102010706020507" pitchFamily="18" charset="2"/>
                  </a:rPr>
                  <a:t> </a:t>
                </a:r>
                <a:r>
                  <a:rPr lang="en-US" sz="2600" dirty="0" err="1">
                    <a:sym typeface="Symbol" panose="05050102010706020507" pitchFamily="18" charset="2"/>
                  </a:rPr>
                  <a:t>đến</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𝑆</m:t>
                    </m:r>
                    <m:r>
                      <a:rPr lang="en-US" sz="2600" b="0" i="1" smtClean="0">
                        <a:latin typeface="Cambria Math" panose="02040503050406030204" pitchFamily="18" charset="0"/>
                        <a:sym typeface="Symbol" panose="05050102010706020507" pitchFamily="18" charset="2"/>
                      </a:rPr>
                      <m:t>×</m:t>
                    </m:r>
                    <m:r>
                      <a:rPr lang="en-US" sz="2600" b="0" i="1" smtClean="0">
                        <a:latin typeface="Cambria Math" panose="02040503050406030204" pitchFamily="18" charset="0"/>
                        <a:sym typeface="Symbol" panose="05050102010706020507" pitchFamily="18" charset="2"/>
                      </a:rPr>
                      <m:t>𝐼</m:t>
                    </m:r>
                    <m:r>
                      <a:rPr lang="en-US" sz="2600" b="0" i="1" smtClean="0">
                        <a:latin typeface="Cambria Math" panose="02040503050406030204" pitchFamily="18" charset="0"/>
                        <a:sym typeface="Symbol" panose="05050102010706020507" pitchFamily="18" charset="2"/>
                      </a:rPr>
                      <m:t>×</m:t>
                    </m:r>
                    <m:d>
                      <m:dPr>
                        <m:begChr m:val="{"/>
                        <m:endChr m:val="}"/>
                        <m:ctrlPr>
                          <a:rPr lang="en-US" sz="2600" b="0" i="1" smtClean="0">
                            <a:latin typeface="Cambria Math" panose="02040503050406030204" pitchFamily="18" charset="0"/>
                            <a:sym typeface="Symbol" panose="05050102010706020507" pitchFamily="18" charset="2"/>
                          </a:rPr>
                        </m:ctrlPr>
                      </m:dPr>
                      <m:e>
                        <m:r>
                          <a:rPr lang="en-US" sz="2600" b="0" i="1" smtClean="0">
                            <a:latin typeface="Cambria Math" panose="02040503050406030204" pitchFamily="18" charset="0"/>
                            <a:sym typeface="Symbol" panose="05050102010706020507" pitchFamily="18" charset="2"/>
                          </a:rPr>
                          <m:t>𝑅</m:t>
                        </m:r>
                        <m:r>
                          <a:rPr lang="en-US" sz="2600" b="0" i="1" smtClean="0">
                            <a:latin typeface="Cambria Math" panose="02040503050406030204" pitchFamily="18" charset="0"/>
                            <a:sym typeface="Symbol" panose="05050102010706020507" pitchFamily="18" charset="2"/>
                          </a:rPr>
                          <m:t>, </m:t>
                        </m:r>
                        <m:r>
                          <a:rPr lang="en-US" sz="2600" b="0" i="1" smtClean="0">
                            <a:latin typeface="Cambria Math" panose="02040503050406030204" pitchFamily="18" charset="0"/>
                            <a:sym typeface="Symbol" panose="05050102010706020507" pitchFamily="18" charset="2"/>
                          </a:rPr>
                          <m:t>𝐿</m:t>
                        </m:r>
                      </m:e>
                    </m:d>
                  </m:oMath>
                </a14:m>
                <a:r>
                  <a:rPr lang="en-US" sz="2600" dirty="0">
                    <a:sym typeface="Symbol" panose="05050102010706020507" pitchFamily="18" charset="2"/>
                  </a:rPr>
                  <a:t> </a:t>
                </a:r>
                <a:r>
                  <a:rPr lang="en-US" sz="2600" dirty="0" err="1">
                    <a:sym typeface="Symbol" panose="05050102010706020507" pitchFamily="18" charset="2"/>
                  </a:rPr>
                  <a:t>trong</a:t>
                </a:r>
                <a:r>
                  <a:rPr lang="en-US" sz="2600" dirty="0">
                    <a:sym typeface="Symbol" panose="05050102010706020507" pitchFamily="18" charset="2"/>
                  </a:rPr>
                  <a:t> </a:t>
                </a:r>
                <a:r>
                  <a:rPr lang="en-US" sz="2600" dirty="0" err="1">
                    <a:sym typeface="Symbol" panose="05050102010706020507" pitchFamily="18" charset="2"/>
                  </a:rPr>
                  <a:t>đó</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𝑅</m:t>
                    </m:r>
                  </m:oMath>
                </a14:m>
                <a:r>
                  <a:rPr lang="en-US" sz="2600" dirty="0">
                    <a:sym typeface="Symbol" panose="05050102010706020507" pitchFamily="18" charset="2"/>
                  </a:rPr>
                  <a:t> – </a:t>
                </a:r>
                <a:r>
                  <a:rPr lang="en-US" sz="2600" dirty="0" err="1">
                    <a:sym typeface="Symbol" panose="05050102010706020507" pitchFamily="18" charset="2"/>
                  </a:rPr>
                  <a:t>phải</a:t>
                </a:r>
                <a:r>
                  <a:rPr lang="en-US" sz="2600" dirty="0">
                    <a:sym typeface="Symbol" panose="05050102010706020507" pitchFamily="18" charset="2"/>
                  </a:rPr>
                  <a:t>, </a:t>
                </a:r>
                <a14:m>
                  <m:oMath xmlns:m="http://schemas.openxmlformats.org/officeDocument/2006/math">
                    <m:r>
                      <a:rPr lang="en-US" sz="2600" b="0" i="1" smtClean="0">
                        <a:latin typeface="Cambria Math" panose="02040503050406030204" pitchFamily="18" charset="0"/>
                        <a:sym typeface="Symbol" panose="05050102010706020507" pitchFamily="18" charset="2"/>
                      </a:rPr>
                      <m:t>𝐿</m:t>
                    </m:r>
                  </m:oMath>
                </a14:m>
                <a:r>
                  <a:rPr lang="en-US" sz="2600" dirty="0">
                    <a:sym typeface="Symbol" panose="05050102010706020507" pitchFamily="18" charset="2"/>
                  </a:rPr>
                  <a:t> – </a:t>
                </a:r>
                <a:r>
                  <a:rPr lang="en-US" sz="2600" dirty="0" err="1">
                    <a:sym typeface="Symbol" panose="05050102010706020507" pitchFamily="18" charset="2"/>
                  </a:rPr>
                  <a:t>trái</a:t>
                </a:r>
                <a:r>
                  <a:rPr lang="en-US" sz="2600" dirty="0">
                    <a:sym typeface="Symbol" panose="05050102010706020507" pitchFamily="18" charset="2"/>
                  </a:rPr>
                  <a:t>; </a:t>
                </a:r>
                <a:r>
                  <a:rPr lang="en-US" sz="2600" dirty="0" err="1">
                    <a:sym typeface="Symbol" panose="05050102010706020507" pitchFamily="18" charset="2"/>
                  </a:rPr>
                  <a:t>trạng</a:t>
                </a:r>
                <a:r>
                  <a:rPr lang="en-US" sz="2600" dirty="0">
                    <a:sym typeface="Symbol" panose="05050102010706020507" pitchFamily="18" charset="2"/>
                  </a:rPr>
                  <a:t> </a:t>
                </a:r>
                <a:r>
                  <a:rPr lang="en-US" sz="2600" dirty="0" err="1">
                    <a:sym typeface="Symbol" panose="05050102010706020507" pitchFamily="18" charset="2"/>
                  </a:rPr>
                  <a:t>thái</a:t>
                </a:r>
                <a:r>
                  <a:rPr lang="en-US" sz="2600" dirty="0">
                    <a:sym typeface="Symbol" panose="05050102010706020507" pitchFamily="18" charset="2"/>
                  </a:rPr>
                  <a:t> </a:t>
                </a:r>
                <a:r>
                  <a:rPr lang="en-US" sz="2600" dirty="0" err="1">
                    <a:sym typeface="Symbol" panose="05050102010706020507" pitchFamily="18" charset="2"/>
                  </a:rPr>
                  <a:t>xuất</a:t>
                </a:r>
                <a:r>
                  <a:rPr lang="en-US" sz="2600" dirty="0">
                    <a:sym typeface="Symbol" panose="05050102010706020507" pitchFamily="18" charset="2"/>
                  </a:rPr>
                  <a:t> </a:t>
                </a:r>
                <a:r>
                  <a:rPr lang="en-US" sz="2600" dirty="0" err="1">
                    <a:sym typeface="Symbol" panose="05050102010706020507" pitchFamily="18" charset="2"/>
                  </a:rPr>
                  <a:t>phát</a:t>
                </a:r>
                <a:r>
                  <a:rPr lang="en-US" sz="2600" dirty="0">
                    <a:sym typeface="Symbol" panose="05050102010706020507" pitchFamily="18" charset="2"/>
                  </a:rPr>
                  <a:t> </a:t>
                </a:r>
                <a14:m>
                  <m:oMath xmlns:m="http://schemas.openxmlformats.org/officeDocument/2006/math">
                    <m:sSub>
                      <m:sSubPr>
                        <m:ctrlPr>
                          <a:rPr lang="en-US" sz="2600" b="0" i="1" smtClean="0">
                            <a:latin typeface="Cambria Math" panose="02040503050406030204" pitchFamily="18" charset="0"/>
                            <a:sym typeface="Symbol" panose="05050102010706020507" pitchFamily="18" charset="2"/>
                          </a:rPr>
                        </m:ctrlPr>
                      </m:sSubPr>
                      <m:e>
                        <m:r>
                          <a:rPr lang="en-US" sz="2600" b="0" i="1" smtClean="0">
                            <a:latin typeface="Cambria Math" panose="02040503050406030204" pitchFamily="18" charset="0"/>
                            <a:sym typeface="Symbol" panose="05050102010706020507" pitchFamily="18" charset="2"/>
                          </a:rPr>
                          <m:t>𝑠</m:t>
                        </m:r>
                      </m:e>
                      <m:sub>
                        <m:r>
                          <a:rPr lang="en-US" sz="2600" b="0" i="1" smtClean="0">
                            <a:latin typeface="Cambria Math" panose="02040503050406030204" pitchFamily="18" charset="0"/>
                            <a:sym typeface="Symbol" panose="05050102010706020507" pitchFamily="18" charset="2"/>
                          </a:rPr>
                          <m:t>0</m:t>
                        </m:r>
                      </m:sub>
                    </m:sSub>
                  </m:oMath>
                </a14:m>
                <a:r>
                  <a:rPr lang="en-US" sz="2600" dirty="0">
                    <a:sym typeface="Symbol" panose="05050102010706020507" pitchFamily="18" charset="2"/>
                  </a:rPr>
                  <a:t>.</a:t>
                </a:r>
              </a:p>
              <a:p>
                <a:endParaRPr lang="en-US" sz="26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497" y="679269"/>
                <a:ext cx="11639005" cy="4765539"/>
              </a:xfrm>
              <a:blipFill>
                <a:blip r:embed="rId3"/>
                <a:stretch>
                  <a:fillRect l="-785" t="-19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74</a:t>
            </a:fld>
            <a:endParaRPr lang="en-US"/>
          </a:p>
        </p:txBody>
      </p:sp>
      <p:pic>
        <p:nvPicPr>
          <p:cNvPr id="6" name="Picture 5"/>
          <p:cNvPicPr>
            <a:picLocks noChangeAspect="1"/>
          </p:cNvPicPr>
          <p:nvPr/>
        </p:nvPicPr>
        <p:blipFill>
          <a:blip r:embed="rId4"/>
          <a:stretch>
            <a:fillRect/>
          </a:stretch>
        </p:blipFill>
        <p:spPr>
          <a:xfrm>
            <a:off x="1024346" y="2938213"/>
            <a:ext cx="10649706" cy="3418137"/>
          </a:xfrm>
          <a:prstGeom prst="rect">
            <a:avLst/>
          </a:prstGeom>
        </p:spPr>
      </p:pic>
    </p:spTree>
    <p:extLst>
      <p:ext uri="{BB962C8B-B14F-4D97-AF65-F5344CB8AC3E}">
        <p14:creationId xmlns:p14="http://schemas.microsoft.com/office/powerpoint/2010/main" val="15190559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067992" y="147773"/>
            <a:ext cx="7675517" cy="2463539"/>
          </a:xfrm>
          <a:prstGeom prst="rect">
            <a:avLst/>
          </a:prstGeom>
        </p:spPr>
      </p:pic>
      <p:sp>
        <p:nvSpPr>
          <p:cNvPr id="2" name="Title 1"/>
          <p:cNvSpPr>
            <a:spLocks noGrp="1"/>
          </p:cNvSpPr>
          <p:nvPr>
            <p:ph type="title"/>
          </p:nvPr>
        </p:nvSpPr>
        <p:spPr>
          <a:xfrm>
            <a:off x="433252" y="0"/>
            <a:ext cx="10515600" cy="614589"/>
          </a:xfrm>
        </p:spPr>
        <p:txBody>
          <a:bodyPr>
            <a:normAutofit fontScale="90000"/>
          </a:bodyPr>
          <a:lstStyle/>
          <a:p>
            <a:r>
              <a:rPr lang="en-US" dirty="0" err="1"/>
              <a:t>Máy</a:t>
            </a:r>
            <a:r>
              <a:rPr lang="en-US" dirty="0"/>
              <a:t> Turing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2623" y="2860766"/>
                <a:ext cx="11639005" cy="3860709"/>
              </a:xfrm>
            </p:spPr>
            <p:txBody>
              <a:bodyPr>
                <a:normAutofit fontScale="92500" lnSpcReduction="10000"/>
              </a:bodyPr>
              <a:lstStyle/>
              <a:p>
                <a:pPr marL="0" indent="0">
                  <a:buNone/>
                </a:pPr>
                <a:r>
                  <a:rPr lang="en-US" sz="2600" dirty="0"/>
                  <a:t>Ở </a:t>
                </a:r>
                <a:r>
                  <a:rPr lang="en-US" sz="2600" dirty="0" err="1"/>
                  <a:t>mỗi</a:t>
                </a:r>
                <a:r>
                  <a:rPr lang="en-US" sz="2600" dirty="0"/>
                  <a:t> </a:t>
                </a:r>
                <a:r>
                  <a:rPr lang="en-US" sz="2600" dirty="0" err="1"/>
                  <a:t>bước</a:t>
                </a:r>
                <a:r>
                  <a:rPr lang="en-US" sz="2600" dirty="0"/>
                  <a:t>, </a:t>
                </a:r>
                <a:r>
                  <a:rPr lang="en-US" sz="2600" dirty="0" err="1"/>
                  <a:t>đơn</a:t>
                </a:r>
                <a:r>
                  <a:rPr lang="en-US" sz="2600" dirty="0"/>
                  <a:t> </a:t>
                </a:r>
                <a:r>
                  <a:rPr lang="en-US" sz="2600" dirty="0" err="1"/>
                  <a:t>vị</a:t>
                </a:r>
                <a:r>
                  <a:rPr lang="en-US" sz="2600" dirty="0"/>
                  <a:t> </a:t>
                </a:r>
                <a:r>
                  <a:rPr lang="en-US" sz="2600" dirty="0" err="1"/>
                  <a:t>điều</a:t>
                </a:r>
                <a:r>
                  <a:rPr lang="en-US" sz="2600" dirty="0"/>
                  <a:t> </a:t>
                </a:r>
                <a:r>
                  <a:rPr lang="en-US" sz="2600" dirty="0" err="1"/>
                  <a:t>khiển</a:t>
                </a:r>
                <a:r>
                  <a:rPr lang="en-US" sz="2600" dirty="0"/>
                  <a:t> </a:t>
                </a:r>
                <a:r>
                  <a:rPr lang="en-US" sz="2600" dirty="0" err="1"/>
                  <a:t>đọc</a:t>
                </a:r>
                <a:r>
                  <a:rPr lang="en-US" sz="2600" dirty="0"/>
                  <a:t> </a:t>
                </a:r>
                <a:r>
                  <a:rPr lang="en-US" sz="2600" dirty="0" err="1"/>
                  <a:t>được</a:t>
                </a:r>
                <a:r>
                  <a:rPr lang="en-US" sz="2600" dirty="0"/>
                  <a:t> </a:t>
                </a:r>
                <a:r>
                  <a:rPr lang="en-US" sz="2600" dirty="0" err="1"/>
                  <a:t>ký</a:t>
                </a:r>
                <a:r>
                  <a:rPr lang="en-US" sz="2600" dirty="0"/>
                  <a:t> </a:t>
                </a:r>
                <a:r>
                  <a:rPr lang="en-US" sz="2600" dirty="0" err="1"/>
                  <a:t>hiệu</a:t>
                </a:r>
                <a:r>
                  <a:rPr lang="en-US" sz="2600" dirty="0"/>
                  <a:t> </a:t>
                </a:r>
                <a14:m>
                  <m:oMath xmlns:m="http://schemas.openxmlformats.org/officeDocument/2006/math">
                    <m:r>
                      <a:rPr lang="en-US" sz="2600" b="0" i="1" smtClean="0">
                        <a:latin typeface="Cambria Math" panose="02040503050406030204" pitchFamily="18" charset="0"/>
                      </a:rPr>
                      <m:t>𝑥</m:t>
                    </m:r>
                  </m:oMath>
                </a14:m>
                <a:r>
                  <a:rPr lang="en-US" sz="2600" dirty="0"/>
                  <a:t> </a:t>
                </a:r>
                <a:r>
                  <a:rPr lang="en-US" sz="2600" dirty="0" err="1"/>
                  <a:t>hiện</a:t>
                </a:r>
                <a:r>
                  <a:rPr lang="en-US" sz="2600" dirty="0"/>
                  <a:t> </a:t>
                </a:r>
                <a:r>
                  <a:rPr lang="en-US" sz="2600" dirty="0" err="1"/>
                  <a:t>thời</a:t>
                </a:r>
                <a:r>
                  <a:rPr lang="en-US" sz="2600" dirty="0"/>
                  <a:t> </a:t>
                </a:r>
                <a:r>
                  <a:rPr lang="en-US" sz="2600" dirty="0" err="1"/>
                  <a:t>trên</a:t>
                </a:r>
                <a:r>
                  <a:rPr lang="en-US" sz="2600" dirty="0"/>
                  <a:t> </a:t>
                </a:r>
                <a:r>
                  <a:rPr lang="en-US" sz="2600" dirty="0" err="1"/>
                  <a:t>băng</a:t>
                </a:r>
                <a:r>
                  <a:rPr lang="en-US" sz="2600" dirty="0"/>
                  <a:t>, </a:t>
                </a:r>
                <a:r>
                  <a:rPr lang="en-US" sz="2600" dirty="0" err="1"/>
                  <a:t>nếu</a:t>
                </a:r>
                <a:r>
                  <a:rPr lang="en-US" sz="2600" dirty="0"/>
                  <a:t> </a:t>
                </a:r>
                <a:r>
                  <a:rPr lang="en-US" sz="2600" dirty="0" err="1"/>
                  <a:t>đơn</a:t>
                </a:r>
                <a:r>
                  <a:rPr lang="en-US" sz="2600" dirty="0"/>
                  <a:t> </a:t>
                </a:r>
                <a:r>
                  <a:rPr lang="en-US" sz="2600" dirty="0" err="1"/>
                  <a:t>vị</a:t>
                </a:r>
                <a:r>
                  <a:rPr lang="en-US" sz="2600" dirty="0"/>
                  <a:t> </a:t>
                </a:r>
                <a:r>
                  <a:rPr lang="en-US" sz="2600" dirty="0" err="1"/>
                  <a:t>điều</a:t>
                </a:r>
                <a:r>
                  <a:rPr lang="en-US" sz="2600" dirty="0"/>
                  <a:t> </a:t>
                </a:r>
                <a:r>
                  <a:rPr lang="en-US" sz="2600" dirty="0" err="1"/>
                  <a:t>khiển</a:t>
                </a:r>
                <a:r>
                  <a:rPr lang="en-US" sz="2600" dirty="0"/>
                  <a:t> ở </a:t>
                </a:r>
                <a:r>
                  <a:rPr lang="en-US" sz="2600" dirty="0" err="1"/>
                  <a:t>trạng</a:t>
                </a:r>
                <a:r>
                  <a:rPr lang="en-US" sz="2600" dirty="0"/>
                  <a:t> </a:t>
                </a:r>
                <a:r>
                  <a:rPr lang="en-US" sz="2600" dirty="0" err="1"/>
                  <a:t>thái</a:t>
                </a:r>
                <a:r>
                  <a:rPr lang="en-US" sz="2600" dirty="0"/>
                  <a:t> </a:t>
                </a:r>
                <a14:m>
                  <m:oMath xmlns:m="http://schemas.openxmlformats.org/officeDocument/2006/math">
                    <m:r>
                      <a:rPr lang="en-US" sz="2600" b="0" i="1" smtClean="0">
                        <a:latin typeface="Cambria Math" panose="02040503050406030204" pitchFamily="18" charset="0"/>
                      </a:rPr>
                      <m:t>𝑠</m:t>
                    </m:r>
                  </m:oMath>
                </a14:m>
                <a:r>
                  <a:rPr lang="en-US" sz="2600" dirty="0"/>
                  <a:t> </a:t>
                </a:r>
                <a:r>
                  <a:rPr lang="en-US" sz="2600" dirty="0" err="1"/>
                  <a:t>và</a:t>
                </a:r>
                <a:r>
                  <a:rPr lang="en-US" sz="2600" dirty="0"/>
                  <a:t> </a:t>
                </a:r>
                <a:r>
                  <a:rPr lang="en-US" sz="2600" dirty="0" err="1"/>
                  <a:t>hàm</a:t>
                </a:r>
                <a:r>
                  <a:rPr lang="en-US" sz="2600" dirty="0"/>
                  <a:t> </a:t>
                </a:r>
                <a14:m>
                  <m:oMath xmlns:m="http://schemas.openxmlformats.org/officeDocument/2006/math">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𝑠</m:t>
                        </m:r>
                        <m:r>
                          <a:rPr lang="en-US" sz="2600" b="0" i="1" smtClean="0">
                            <a:latin typeface="Cambria Math" panose="02040503050406030204" pitchFamily="18" charset="0"/>
                          </a:rPr>
                          <m:t>,</m:t>
                        </m:r>
                        <m:r>
                          <a:rPr lang="en-US" sz="2600" b="0" i="1" smtClean="0">
                            <a:latin typeface="Cambria Math" panose="02040503050406030204" pitchFamily="18" charset="0"/>
                          </a:rPr>
                          <m:t>𝑥</m:t>
                        </m:r>
                      </m:e>
                    </m:d>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𝑠</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m:t>
                    </m:r>
                    <m:r>
                      <a:rPr lang="en-US" sz="2600" b="0" i="1" smtClean="0">
                        <a:latin typeface="Cambria Math" panose="02040503050406030204" pitchFamily="18" charset="0"/>
                      </a:rPr>
                      <m:t>𝑑</m:t>
                    </m:r>
                    <m:r>
                      <a:rPr lang="en-US" sz="2600" b="0" i="1" smtClean="0">
                        <a:latin typeface="Cambria Math" panose="02040503050406030204" pitchFamily="18" charset="0"/>
                      </a:rPr>
                      <m:t>)</m:t>
                    </m:r>
                  </m:oMath>
                </a14:m>
                <a:r>
                  <a:rPr lang="en-US" sz="2600" dirty="0"/>
                  <a:t> </a:t>
                </a:r>
                <a:r>
                  <a:rPr lang="en-US" sz="2600" dirty="0" err="1"/>
                  <a:t>thì</a:t>
                </a:r>
                <a:r>
                  <a:rPr lang="en-US" sz="2600" dirty="0"/>
                  <a:t> </a:t>
                </a:r>
                <a:r>
                  <a:rPr lang="en-US" sz="2600" dirty="0" err="1"/>
                  <a:t>đơn</a:t>
                </a:r>
                <a:r>
                  <a:rPr lang="en-US" sz="2600" dirty="0"/>
                  <a:t> </a:t>
                </a:r>
                <a:r>
                  <a:rPr lang="en-US" sz="2600" dirty="0" err="1"/>
                  <a:t>vị</a:t>
                </a:r>
                <a:r>
                  <a:rPr lang="en-US" sz="2600" dirty="0"/>
                  <a:t> </a:t>
                </a:r>
                <a:r>
                  <a:rPr lang="en-US" sz="2600" dirty="0" err="1"/>
                  <a:t>điều</a:t>
                </a:r>
                <a:r>
                  <a:rPr lang="en-US" sz="2600" dirty="0"/>
                  <a:t> </a:t>
                </a:r>
                <a:r>
                  <a:rPr lang="en-US" sz="2600" dirty="0" err="1"/>
                  <a:t>khiển</a:t>
                </a:r>
                <a:r>
                  <a:rPr lang="en-US" sz="2600" dirty="0"/>
                  <a:t>:</a:t>
                </a:r>
              </a:p>
              <a:p>
                <a:pPr marL="514350" indent="-514350">
                  <a:buAutoNum type="arabicParenR"/>
                </a:pPr>
                <a:r>
                  <a:rPr lang="en-US" sz="2600" dirty="0" err="1"/>
                  <a:t>Chuyển</a:t>
                </a:r>
                <a:r>
                  <a:rPr lang="en-US" sz="2600" dirty="0"/>
                  <a:t> sang </a:t>
                </a:r>
                <a:r>
                  <a:rPr lang="en-US" sz="2600" dirty="0" err="1"/>
                  <a:t>trạng</a:t>
                </a:r>
                <a:r>
                  <a:rPr lang="en-US" sz="2600" dirty="0"/>
                  <a:t> </a:t>
                </a:r>
                <a:r>
                  <a:rPr lang="en-US" sz="2600" dirty="0" err="1"/>
                  <a:t>thái</a:t>
                </a:r>
                <a:r>
                  <a:rPr lang="en-US" sz="2600" dirty="0"/>
                  <a:t> </a:t>
                </a:r>
                <a14:m>
                  <m:oMath xmlns:m="http://schemas.openxmlformats.org/officeDocument/2006/math">
                    <m:r>
                      <a:rPr lang="en-US" sz="2600" b="0" i="1" smtClean="0">
                        <a:latin typeface="Cambria Math" panose="02040503050406030204" pitchFamily="18" charset="0"/>
                      </a:rPr>
                      <m:t>𝑠</m:t>
                    </m:r>
                    <m:r>
                      <a:rPr lang="en-US" sz="2600" b="0" i="1" smtClean="0">
                        <a:latin typeface="Cambria Math" panose="02040503050406030204" pitchFamily="18" charset="0"/>
                      </a:rPr>
                      <m:t>′</m:t>
                    </m:r>
                  </m:oMath>
                </a14:m>
                <a:r>
                  <a:rPr lang="en-US" sz="2600" dirty="0"/>
                  <a:t>;</a:t>
                </a:r>
              </a:p>
              <a:p>
                <a:pPr marL="514350" indent="-514350">
                  <a:buAutoNum type="arabicParenR"/>
                </a:pPr>
                <a:r>
                  <a:rPr lang="en-US" sz="2600" dirty="0" err="1"/>
                  <a:t>Chuyển</a:t>
                </a:r>
                <a:r>
                  <a:rPr lang="en-US" sz="2600" dirty="0"/>
                  <a:t> </a:t>
                </a:r>
                <a14:m>
                  <m:oMath xmlns:m="http://schemas.openxmlformats.org/officeDocument/2006/math">
                    <m:r>
                      <a:rPr lang="en-US" sz="2600" b="0" i="1" smtClean="0">
                        <a:latin typeface="Cambria Math" panose="02040503050406030204" pitchFamily="18" charset="0"/>
                      </a:rPr>
                      <m:t>𝑥</m:t>
                    </m:r>
                    <m:r>
                      <a:rPr lang="en-US" sz="2600" b="0" i="1" smtClean="0">
                        <a:latin typeface="Cambria Math" panose="02040503050406030204" pitchFamily="18" charset="0"/>
                      </a:rPr>
                      <m:t>′</m:t>
                    </m:r>
                  </m:oMath>
                </a14:m>
                <a:r>
                  <a:rPr lang="en-US" sz="2600" dirty="0"/>
                  <a:t> </a:t>
                </a:r>
                <a:r>
                  <a:rPr lang="en-US" sz="2600" dirty="0" err="1"/>
                  <a:t>vào</a:t>
                </a:r>
                <a:r>
                  <a:rPr lang="en-US" sz="2600" dirty="0"/>
                  <a:t> ô </a:t>
                </a:r>
                <a:r>
                  <a:rPr lang="en-US" sz="2600" dirty="0" err="1"/>
                  <a:t>hiện</a:t>
                </a:r>
                <a:r>
                  <a:rPr lang="en-US" sz="2600" dirty="0"/>
                  <a:t> </a:t>
                </a:r>
                <a:r>
                  <a:rPr lang="en-US" sz="2600" dirty="0" err="1"/>
                  <a:t>thời</a:t>
                </a:r>
                <a:r>
                  <a:rPr lang="en-US" sz="2600" dirty="0"/>
                  <a:t> </a:t>
                </a:r>
                <a:r>
                  <a:rPr lang="en-US" sz="2600" dirty="0" err="1"/>
                  <a:t>sau</a:t>
                </a:r>
                <a:r>
                  <a:rPr lang="en-US" sz="2600" dirty="0"/>
                  <a:t> </a:t>
                </a:r>
                <a:r>
                  <a:rPr lang="en-US" sz="2600" dirty="0" err="1"/>
                  <a:t>khi</a:t>
                </a:r>
                <a:r>
                  <a:rPr lang="en-US" sz="2600" dirty="0"/>
                  <a:t> </a:t>
                </a:r>
                <a:r>
                  <a:rPr lang="en-US" sz="2600" dirty="0" err="1"/>
                  <a:t>xóa</a:t>
                </a:r>
                <a:r>
                  <a:rPr lang="en-US" sz="2600" dirty="0"/>
                  <a:t> </a:t>
                </a:r>
                <a14:m>
                  <m:oMath xmlns:m="http://schemas.openxmlformats.org/officeDocument/2006/math">
                    <m:r>
                      <a:rPr lang="en-US" sz="2600" b="0" i="1" smtClean="0">
                        <a:latin typeface="Cambria Math" panose="02040503050406030204" pitchFamily="18" charset="0"/>
                      </a:rPr>
                      <m:t>𝑥</m:t>
                    </m:r>
                  </m:oMath>
                </a14:m>
                <a:r>
                  <a:rPr lang="en-US" sz="2600" dirty="0"/>
                  <a:t>;</a:t>
                </a:r>
              </a:p>
              <a:p>
                <a:pPr marL="514350" indent="-514350">
                  <a:buAutoNum type="arabicParenR"/>
                </a:pPr>
                <a:r>
                  <a:rPr lang="en-US" sz="2600" dirty="0" err="1"/>
                  <a:t>Chuyển</a:t>
                </a:r>
                <a:r>
                  <a:rPr lang="en-US" sz="2600" dirty="0"/>
                  <a:t> sang </a:t>
                </a:r>
                <a:r>
                  <a:rPr lang="en-US" sz="2600" dirty="0" err="1"/>
                  <a:t>phải</a:t>
                </a:r>
                <a:r>
                  <a:rPr lang="en-US" sz="2600" dirty="0"/>
                  <a:t> 1 ô </a:t>
                </a:r>
                <a:r>
                  <a:rPr lang="en-US" sz="2600" dirty="0" err="1"/>
                  <a:t>nếu</a:t>
                </a:r>
                <a:r>
                  <a:rPr lang="en-US" sz="2600" dirty="0"/>
                  <a:t> </a:t>
                </a:r>
                <a14:m>
                  <m:oMath xmlns:m="http://schemas.openxmlformats.org/officeDocument/2006/math">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𝑅</m:t>
                    </m:r>
                  </m:oMath>
                </a14:m>
                <a:r>
                  <a:rPr lang="en-US" sz="2600" dirty="0"/>
                  <a:t> </a:t>
                </a:r>
                <a:r>
                  <a:rPr lang="en-US" sz="2600" dirty="0" err="1"/>
                  <a:t>hoặc</a:t>
                </a:r>
                <a:r>
                  <a:rPr lang="en-US" sz="2600" dirty="0"/>
                  <a:t> </a:t>
                </a:r>
                <a:r>
                  <a:rPr lang="en-US" sz="2600" dirty="0" err="1"/>
                  <a:t>chuyển</a:t>
                </a:r>
                <a:r>
                  <a:rPr lang="en-US" sz="2600" dirty="0"/>
                  <a:t> sang </a:t>
                </a:r>
                <a:r>
                  <a:rPr lang="en-US" sz="2600" dirty="0" err="1"/>
                  <a:t>trái</a:t>
                </a:r>
                <a:r>
                  <a:rPr lang="en-US" sz="2600" dirty="0"/>
                  <a:t> </a:t>
                </a:r>
                <a:r>
                  <a:rPr lang="en-US" sz="2600" dirty="0" err="1"/>
                  <a:t>nếu</a:t>
                </a:r>
                <a:r>
                  <a:rPr lang="en-US" sz="2600" dirty="0"/>
                  <a:t> </a:t>
                </a:r>
                <a14:m>
                  <m:oMath xmlns:m="http://schemas.openxmlformats.org/officeDocument/2006/math">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𝐿</m:t>
                    </m:r>
                  </m:oMath>
                </a14:m>
                <a:endParaRPr lang="en-US" sz="2600" dirty="0"/>
              </a:p>
              <a:p>
                <a:pPr marL="514350" indent="-514350">
                  <a:buAutoNum type="arabicParenR"/>
                </a:pPr>
                <a:endParaRPr lang="en-US" sz="2600" dirty="0"/>
              </a:p>
              <a:p>
                <a:pPr marL="0" indent="0">
                  <a:buNone/>
                </a:pPr>
                <a:r>
                  <a:rPr lang="en-US" sz="2600" dirty="0" err="1"/>
                  <a:t>Để</a:t>
                </a:r>
                <a:r>
                  <a:rPr lang="en-US" sz="2600" dirty="0"/>
                  <a:t> </a:t>
                </a:r>
                <a:r>
                  <a:rPr lang="en-US" sz="2600" dirty="0" err="1"/>
                  <a:t>định</a:t>
                </a:r>
                <a:r>
                  <a:rPr lang="en-US" sz="2600" dirty="0"/>
                  <a:t> </a:t>
                </a:r>
                <a:r>
                  <a:rPr lang="en-US" sz="2600" dirty="0" err="1"/>
                  <a:t>nghĩa</a:t>
                </a:r>
                <a:r>
                  <a:rPr lang="en-US" sz="2600" dirty="0"/>
                  <a:t> </a:t>
                </a:r>
                <a:r>
                  <a:rPr lang="en-US" sz="2600" dirty="0" err="1"/>
                  <a:t>máy</a:t>
                </a:r>
                <a:r>
                  <a:rPr lang="en-US" sz="2600" dirty="0"/>
                  <a:t> Turing </a:t>
                </a:r>
                <a:r>
                  <a:rPr lang="en-US" sz="2600" dirty="0" err="1"/>
                  <a:t>là</a:t>
                </a:r>
                <a:r>
                  <a:rPr lang="en-US" sz="2600" dirty="0"/>
                  <a:t> </a:t>
                </a:r>
                <a:r>
                  <a:rPr lang="en-US" sz="2600" dirty="0" err="1"/>
                  <a:t>đặc</a:t>
                </a:r>
                <a:r>
                  <a:rPr lang="en-US" sz="2600" dirty="0"/>
                  <a:t> </a:t>
                </a:r>
                <a:r>
                  <a:rPr lang="en-US" sz="2600" dirty="0" err="1"/>
                  <a:t>tả</a:t>
                </a:r>
                <a:r>
                  <a:rPr lang="en-US" sz="2600" dirty="0"/>
                  <a:t> </a:t>
                </a:r>
                <a:r>
                  <a:rPr lang="en-US" sz="2600" b="1" dirty="0" err="1"/>
                  <a:t>tập</a:t>
                </a:r>
                <a:r>
                  <a:rPr lang="en-US" sz="2600" b="1" dirty="0"/>
                  <a:t> </a:t>
                </a:r>
                <a:r>
                  <a:rPr lang="en-US" sz="2600" b="1" dirty="0" err="1"/>
                  <a:t>các</a:t>
                </a:r>
                <a:r>
                  <a:rPr lang="en-US" sz="2600" b="1" dirty="0"/>
                  <a:t> </a:t>
                </a:r>
                <a:r>
                  <a:rPr lang="en-US" sz="2600" b="1" dirty="0" err="1"/>
                  <a:t>bộ</a:t>
                </a:r>
                <a:r>
                  <a:rPr lang="en-US" sz="2600" b="1" dirty="0"/>
                  <a:t> 5 </a:t>
                </a:r>
                <a:r>
                  <a:rPr lang="en-US" sz="2600" b="1" dirty="0" err="1"/>
                  <a:t>phần</a:t>
                </a:r>
                <a:r>
                  <a:rPr lang="en-US" sz="2600" b="1" dirty="0"/>
                  <a:t> </a:t>
                </a:r>
                <a:r>
                  <a:rPr lang="en-US" sz="2600" b="1" dirty="0" err="1"/>
                  <a:t>tử</a:t>
                </a:r>
                <a:r>
                  <a:rPr lang="en-US" sz="2600" b="1" dirty="0"/>
                  <a:t> </a:t>
                </a:r>
                <a:r>
                  <a:rPr lang="en-US" sz="2600" b="1" dirty="0" err="1"/>
                  <a:t>dạng</a:t>
                </a:r>
                <a:r>
                  <a:rPr lang="en-US" sz="2600" b="1" dirty="0"/>
                  <a:t> </a:t>
                </a:r>
                <a14:m>
                  <m:oMath xmlns:m="http://schemas.openxmlformats.org/officeDocument/2006/math">
                    <m:r>
                      <a:rPr lang="en-US" sz="2600" b="1" i="1" smtClean="0">
                        <a:latin typeface="Cambria Math" panose="02040503050406030204" pitchFamily="18" charset="0"/>
                      </a:rPr>
                      <m:t>(</m:t>
                    </m:r>
                    <m:r>
                      <a:rPr lang="en-US" sz="2600" b="1" i="1" smtClean="0">
                        <a:latin typeface="Cambria Math" panose="02040503050406030204" pitchFamily="18" charset="0"/>
                      </a:rPr>
                      <m:t>𝒔</m:t>
                    </m:r>
                    <m:r>
                      <a:rPr lang="en-US" sz="2600" b="1" i="1" smtClean="0">
                        <a:latin typeface="Cambria Math" panose="02040503050406030204" pitchFamily="18" charset="0"/>
                      </a:rPr>
                      <m:t>, </m:t>
                    </m:r>
                    <m:r>
                      <a:rPr lang="en-US" sz="2600" b="1" i="1" smtClean="0">
                        <a:latin typeface="Cambria Math" panose="02040503050406030204" pitchFamily="18" charset="0"/>
                      </a:rPr>
                      <m:t>𝒙</m:t>
                    </m:r>
                    <m:r>
                      <a:rPr lang="en-US" sz="2600" b="1" i="1" smtClean="0">
                        <a:latin typeface="Cambria Math" panose="02040503050406030204" pitchFamily="18" charset="0"/>
                      </a:rPr>
                      <m:t>,</m:t>
                    </m:r>
                    <m:sSup>
                      <m:sSupPr>
                        <m:ctrlPr>
                          <a:rPr lang="en-US" sz="2600" b="1" i="1" smtClean="0">
                            <a:latin typeface="Cambria Math" panose="02040503050406030204" pitchFamily="18" charset="0"/>
                          </a:rPr>
                        </m:ctrlPr>
                      </m:sSupPr>
                      <m:e>
                        <m:r>
                          <a:rPr lang="en-US" sz="2600" b="1" i="1" smtClean="0">
                            <a:latin typeface="Cambria Math" panose="02040503050406030204" pitchFamily="18" charset="0"/>
                          </a:rPr>
                          <m:t>𝒔</m:t>
                        </m:r>
                      </m:e>
                      <m:sup>
                        <m:r>
                          <a:rPr lang="en-US" sz="2600" b="1" i="1" smtClean="0">
                            <a:latin typeface="Cambria Math" panose="02040503050406030204" pitchFamily="18" charset="0"/>
                          </a:rPr>
                          <m:t>′</m:t>
                        </m:r>
                      </m:sup>
                    </m:sSup>
                    <m:r>
                      <a:rPr lang="en-US" sz="2600" b="1" i="1" smtClean="0">
                        <a:latin typeface="Cambria Math" panose="02040503050406030204" pitchFamily="18" charset="0"/>
                      </a:rPr>
                      <m:t>, </m:t>
                    </m:r>
                    <m:sSup>
                      <m:sSupPr>
                        <m:ctrlPr>
                          <a:rPr lang="en-US" sz="2600" b="1" i="1" smtClean="0">
                            <a:latin typeface="Cambria Math" panose="02040503050406030204" pitchFamily="18" charset="0"/>
                          </a:rPr>
                        </m:ctrlPr>
                      </m:sSupPr>
                      <m:e>
                        <m:r>
                          <a:rPr lang="en-US" sz="2600" b="1" i="1" smtClean="0">
                            <a:latin typeface="Cambria Math" panose="02040503050406030204" pitchFamily="18" charset="0"/>
                          </a:rPr>
                          <m:t>𝒙</m:t>
                        </m:r>
                      </m:e>
                      <m:sup>
                        <m:r>
                          <a:rPr lang="en-US" sz="2600" b="1" i="1" smtClean="0">
                            <a:latin typeface="Cambria Math" panose="02040503050406030204" pitchFamily="18" charset="0"/>
                          </a:rPr>
                          <m:t>′</m:t>
                        </m:r>
                      </m:sup>
                    </m:sSup>
                    <m:r>
                      <a:rPr lang="en-US" sz="2600" b="1" i="1" smtClean="0">
                        <a:latin typeface="Cambria Math" panose="02040503050406030204" pitchFamily="18" charset="0"/>
                      </a:rPr>
                      <m:t>,</m:t>
                    </m:r>
                    <m:r>
                      <a:rPr lang="en-US" sz="2600" b="1" i="1" smtClean="0">
                        <a:latin typeface="Cambria Math" panose="02040503050406030204" pitchFamily="18" charset="0"/>
                      </a:rPr>
                      <m:t>𝒅</m:t>
                    </m:r>
                    <m:r>
                      <a:rPr lang="en-US" sz="2600" b="1" i="1" smtClean="0">
                        <a:latin typeface="Cambria Math" panose="02040503050406030204" pitchFamily="18" charset="0"/>
                      </a:rPr>
                      <m:t>)</m:t>
                    </m:r>
                  </m:oMath>
                </a14:m>
                <a:r>
                  <a:rPr lang="en-US" sz="2600" dirty="0"/>
                  <a:t>. </a:t>
                </a:r>
              </a:p>
              <a:p>
                <a:pPr marL="0" indent="0">
                  <a:buNone/>
                </a:pPr>
                <a:r>
                  <a:rPr lang="en-US" sz="2600" dirty="0"/>
                  <a:t>Khi </a:t>
                </a:r>
                <a:r>
                  <a:rPr lang="en-US" sz="2600" dirty="0" err="1"/>
                  <a:t>bắt</a:t>
                </a:r>
                <a:r>
                  <a:rPr lang="en-US" sz="2600" dirty="0"/>
                  <a:t> </a:t>
                </a:r>
                <a:r>
                  <a:rPr lang="en-US" sz="2600" dirty="0" err="1"/>
                  <a:t>đầu</a:t>
                </a:r>
                <a:r>
                  <a:rPr lang="en-US" sz="2600" dirty="0"/>
                  <a:t> </a:t>
                </a:r>
                <a:r>
                  <a:rPr lang="en-US" sz="2600" dirty="0" err="1"/>
                  <a:t>hoạt</a:t>
                </a:r>
                <a:r>
                  <a:rPr lang="en-US" sz="2600" dirty="0"/>
                  <a:t> </a:t>
                </a:r>
                <a:r>
                  <a:rPr lang="en-US" sz="2600" dirty="0" err="1"/>
                  <a:t>động</a:t>
                </a:r>
                <a:r>
                  <a:rPr lang="en-US" sz="2600" dirty="0"/>
                  <a:t>, </a:t>
                </a:r>
                <a:r>
                  <a:rPr lang="en-US" sz="2600" dirty="0" err="1"/>
                  <a:t>máy</a:t>
                </a:r>
                <a:r>
                  <a:rPr lang="en-US" sz="2600" dirty="0"/>
                  <a:t> Turing </a:t>
                </a:r>
                <a:r>
                  <a:rPr lang="en-US" sz="2600" dirty="0" err="1"/>
                  <a:t>được</a:t>
                </a:r>
                <a:r>
                  <a:rPr lang="en-US" sz="2600" dirty="0"/>
                  <a:t> </a:t>
                </a:r>
                <a:r>
                  <a:rPr lang="en-US" sz="2600" dirty="0" err="1"/>
                  <a:t>giả</a:t>
                </a:r>
                <a:r>
                  <a:rPr lang="en-US" sz="2600" dirty="0"/>
                  <a:t> </a:t>
                </a:r>
                <a:r>
                  <a:rPr lang="en-US" sz="2600" dirty="0" err="1"/>
                  <a:t>thiết</a:t>
                </a:r>
                <a:r>
                  <a:rPr lang="en-US" sz="2600" dirty="0"/>
                  <a:t> </a:t>
                </a:r>
                <a:r>
                  <a:rPr lang="en-US" sz="2600" dirty="0" err="1"/>
                  <a:t>là</a:t>
                </a:r>
                <a:r>
                  <a:rPr lang="en-US" sz="2600" dirty="0"/>
                  <a:t> ở </a:t>
                </a:r>
                <a:r>
                  <a:rPr lang="en-US" sz="2600" dirty="0" err="1"/>
                  <a:t>trạng</a:t>
                </a:r>
                <a:r>
                  <a:rPr lang="en-US" sz="2600" dirty="0"/>
                  <a:t> </a:t>
                </a:r>
                <a:r>
                  <a:rPr lang="en-US" sz="2600" dirty="0" err="1"/>
                  <a:t>thái</a:t>
                </a:r>
                <a:r>
                  <a:rPr lang="en-US" sz="2600" dirty="0"/>
                  <a:t> ban </a:t>
                </a:r>
                <a:r>
                  <a:rPr lang="en-US" sz="2600" dirty="0" err="1"/>
                  <a:t>đầu</a:t>
                </a:r>
                <a:r>
                  <a:rPr lang="en-US" sz="2600" dirty="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𝑠</m:t>
                        </m:r>
                      </m:e>
                      <m:sub>
                        <m:r>
                          <a:rPr lang="en-US" sz="2600" b="0" i="1" smtClean="0">
                            <a:latin typeface="Cambria Math" panose="02040503050406030204" pitchFamily="18" charset="0"/>
                          </a:rPr>
                          <m:t>0</m:t>
                        </m:r>
                      </m:sub>
                    </m:sSub>
                  </m:oMath>
                </a14:m>
                <a:r>
                  <a:rPr lang="en-US" sz="2600" dirty="0"/>
                  <a:t> </a:t>
                </a:r>
                <a:r>
                  <a:rPr lang="en-US" sz="2600" dirty="0" err="1"/>
                  <a:t>và</a:t>
                </a:r>
                <a:r>
                  <a:rPr lang="en-US" sz="2600" dirty="0"/>
                  <a:t> </a:t>
                </a:r>
                <a:r>
                  <a:rPr lang="en-US" sz="2600" dirty="0" err="1"/>
                  <a:t>được</a:t>
                </a:r>
                <a:r>
                  <a:rPr lang="en-US" sz="2600" dirty="0"/>
                  <a:t> </a:t>
                </a:r>
                <a:r>
                  <a:rPr lang="en-US" sz="2600" dirty="0" err="1"/>
                  <a:t>đặt</a:t>
                </a:r>
                <a:r>
                  <a:rPr lang="en-US" sz="2600" dirty="0"/>
                  <a:t> </a:t>
                </a:r>
                <a:r>
                  <a:rPr lang="en-US" sz="2600" dirty="0" err="1"/>
                  <a:t>trên</a:t>
                </a:r>
                <a:r>
                  <a:rPr lang="en-US" sz="2600" dirty="0"/>
                  <a:t> </a:t>
                </a:r>
                <a:r>
                  <a:rPr lang="en-US" sz="2600" dirty="0" err="1"/>
                  <a:t>ký</a:t>
                </a:r>
                <a:r>
                  <a:rPr lang="en-US" sz="2600" dirty="0"/>
                  <a:t> </a:t>
                </a:r>
                <a:r>
                  <a:rPr lang="en-US" sz="2600" dirty="0" err="1"/>
                  <a:t>hiệu</a:t>
                </a:r>
                <a:r>
                  <a:rPr lang="en-US" sz="2600" dirty="0"/>
                  <a:t> </a:t>
                </a:r>
                <a:r>
                  <a:rPr lang="en-US" sz="2600" dirty="0" err="1"/>
                  <a:t>khác</a:t>
                </a:r>
                <a:r>
                  <a:rPr lang="en-US" sz="2600" dirty="0"/>
                  <a:t> </a:t>
                </a:r>
                <a14:m>
                  <m:oMath xmlns:m="http://schemas.openxmlformats.org/officeDocument/2006/math">
                    <m:r>
                      <a:rPr lang="en-US" sz="2600" b="0" i="1" smtClean="0">
                        <a:latin typeface="Cambria Math" panose="02040503050406030204" pitchFamily="18" charset="0"/>
                      </a:rPr>
                      <m:t>𝐵</m:t>
                    </m:r>
                  </m:oMath>
                </a14:m>
                <a:r>
                  <a:rPr lang="en-US" sz="2600" dirty="0"/>
                  <a:t> </a:t>
                </a:r>
                <a:r>
                  <a:rPr lang="en-US" sz="2600" dirty="0" err="1"/>
                  <a:t>trái</a:t>
                </a:r>
                <a:r>
                  <a:rPr lang="en-US" sz="2600" dirty="0"/>
                  <a:t> </a:t>
                </a:r>
                <a:r>
                  <a:rPr lang="en-US" sz="2600" dirty="0" err="1"/>
                  <a:t>nhất</a:t>
                </a:r>
                <a:r>
                  <a:rPr lang="en-US" sz="2600" dirty="0"/>
                  <a:t> </a:t>
                </a:r>
                <a:r>
                  <a:rPr lang="en-US" sz="2600" dirty="0" err="1"/>
                  <a:t>của</a:t>
                </a:r>
                <a:r>
                  <a:rPr lang="en-US" sz="2600" dirty="0"/>
                  <a:t> </a:t>
                </a:r>
                <a:r>
                  <a:rPr lang="en-US" sz="2600" dirty="0" err="1"/>
                  <a:t>băng</a:t>
                </a:r>
                <a:r>
                  <a:rPr lang="en-US" sz="2600" dirty="0"/>
                  <a:t>. </a:t>
                </a:r>
                <a:r>
                  <a:rPr lang="en-US" sz="2600" dirty="0" err="1">
                    <a:sym typeface="Wingdings" panose="05000000000000000000" pitchFamily="2" charset="2"/>
                  </a:rPr>
                  <a:t>Trạng</a:t>
                </a:r>
                <a:r>
                  <a:rPr lang="en-US" sz="2600" dirty="0">
                    <a:sym typeface="Wingdings" panose="05000000000000000000" pitchFamily="2" charset="2"/>
                  </a:rPr>
                  <a:t> </a:t>
                </a:r>
                <a:r>
                  <a:rPr lang="en-US" sz="2600" dirty="0" err="1">
                    <a:sym typeface="Wingdings" panose="05000000000000000000" pitchFamily="2" charset="2"/>
                  </a:rPr>
                  <a:t>thái</a:t>
                </a:r>
                <a:r>
                  <a:rPr lang="en-US" sz="2600" dirty="0">
                    <a:sym typeface="Wingdings" panose="05000000000000000000" pitchFamily="2" charset="2"/>
                  </a:rPr>
                  <a:t> </a:t>
                </a:r>
                <a:r>
                  <a:rPr lang="en-US" sz="2600" dirty="0" err="1">
                    <a:sym typeface="Wingdings" panose="05000000000000000000" pitchFamily="2" charset="2"/>
                  </a:rPr>
                  <a:t>kết</a:t>
                </a:r>
                <a:r>
                  <a:rPr lang="en-US" sz="2600" dirty="0">
                    <a:sym typeface="Wingdings" panose="05000000000000000000" pitchFamily="2" charset="2"/>
                  </a:rPr>
                  <a:t> </a:t>
                </a:r>
                <a:r>
                  <a:rPr lang="en-US" sz="2600" dirty="0" err="1">
                    <a:sym typeface="Wingdings" panose="05000000000000000000" pitchFamily="2" charset="2"/>
                  </a:rPr>
                  <a:t>thúc</a:t>
                </a:r>
                <a:r>
                  <a:rPr lang="en-US" sz="2600" dirty="0">
                    <a:sym typeface="Wingdings" panose="05000000000000000000" pitchFamily="2" charset="2"/>
                  </a:rPr>
                  <a:t> </a:t>
                </a:r>
                <a:r>
                  <a:rPr lang="en-US" sz="2600" dirty="0" err="1">
                    <a:sym typeface="Wingdings" panose="05000000000000000000" pitchFamily="2" charset="2"/>
                  </a:rPr>
                  <a:t>của</a:t>
                </a:r>
                <a:r>
                  <a:rPr lang="en-US" sz="2600" dirty="0">
                    <a:sym typeface="Wingdings" panose="05000000000000000000" pitchFamily="2" charset="2"/>
                  </a:rPr>
                  <a:t> </a:t>
                </a:r>
                <a:r>
                  <a:rPr lang="en-US" sz="2600" dirty="0" err="1">
                    <a:sym typeface="Wingdings" panose="05000000000000000000" pitchFamily="2" charset="2"/>
                  </a:rPr>
                  <a:t>một</a:t>
                </a:r>
                <a:r>
                  <a:rPr lang="en-US" sz="2600" dirty="0">
                    <a:sym typeface="Wingdings" panose="05000000000000000000" pitchFamily="2" charset="2"/>
                  </a:rPr>
                  <a:t> </a:t>
                </a:r>
                <a:r>
                  <a:rPr lang="en-US" sz="2600" dirty="0" err="1">
                    <a:sym typeface="Wingdings" panose="05000000000000000000" pitchFamily="2" charset="2"/>
                  </a:rPr>
                  <a:t>máy</a:t>
                </a:r>
                <a:r>
                  <a:rPr lang="en-US" sz="2600" dirty="0">
                    <a:sym typeface="Wingdings" panose="05000000000000000000" pitchFamily="2" charset="2"/>
                  </a:rPr>
                  <a:t> Turing </a:t>
                </a:r>
                <a:r>
                  <a:rPr lang="en-US" sz="2600" dirty="0" err="1">
                    <a:sym typeface="Wingdings" panose="05000000000000000000" pitchFamily="2" charset="2"/>
                  </a:rPr>
                  <a:t>là</a:t>
                </a:r>
                <a:r>
                  <a:rPr lang="en-US" sz="2600" dirty="0">
                    <a:sym typeface="Wingdings" panose="05000000000000000000" pitchFamily="2" charset="2"/>
                  </a:rPr>
                  <a:t> </a:t>
                </a:r>
                <a:r>
                  <a:rPr lang="en-US" sz="2600" dirty="0" err="1">
                    <a:sym typeface="Wingdings" panose="05000000000000000000" pitchFamily="2" charset="2"/>
                  </a:rPr>
                  <a:t>trạng</a:t>
                </a:r>
                <a:r>
                  <a:rPr lang="en-US" sz="2600" dirty="0">
                    <a:sym typeface="Wingdings" panose="05000000000000000000" pitchFamily="2" charset="2"/>
                  </a:rPr>
                  <a:t> </a:t>
                </a:r>
                <a:r>
                  <a:rPr lang="en-US" sz="2600" dirty="0" err="1">
                    <a:sym typeface="Wingdings" panose="05000000000000000000" pitchFamily="2" charset="2"/>
                  </a:rPr>
                  <a:t>thái</a:t>
                </a:r>
                <a:r>
                  <a:rPr lang="en-US" sz="2600" dirty="0">
                    <a:sym typeface="Wingdings" panose="05000000000000000000" pitchFamily="2" charset="2"/>
                  </a:rPr>
                  <a:t> </a:t>
                </a:r>
                <a:r>
                  <a:rPr lang="en-US" sz="2600" dirty="0" err="1">
                    <a:sym typeface="Wingdings" panose="05000000000000000000" pitchFamily="2" charset="2"/>
                  </a:rPr>
                  <a:t>đầu</a:t>
                </a:r>
                <a:r>
                  <a:rPr lang="en-US" sz="2600" dirty="0">
                    <a:sym typeface="Wingdings" panose="05000000000000000000" pitchFamily="2" charset="2"/>
                  </a:rPr>
                  <a:t> </a:t>
                </a:r>
                <a:r>
                  <a:rPr lang="en-US" sz="2600" dirty="0" err="1">
                    <a:sym typeface="Wingdings" panose="05000000000000000000" pitchFamily="2" charset="2"/>
                  </a:rPr>
                  <a:t>tiên</a:t>
                </a:r>
                <a:r>
                  <a:rPr lang="en-US" sz="2600" dirty="0">
                    <a:sym typeface="Wingdings" panose="05000000000000000000" pitchFamily="2" charset="2"/>
                  </a:rPr>
                  <a:t> </a:t>
                </a:r>
                <a:r>
                  <a:rPr lang="en-US" sz="2600" dirty="0" err="1">
                    <a:sym typeface="Wingdings" panose="05000000000000000000" pitchFamily="2" charset="2"/>
                  </a:rPr>
                  <a:t>không</a:t>
                </a:r>
                <a:r>
                  <a:rPr lang="en-US" sz="2600" dirty="0">
                    <a:sym typeface="Wingdings" panose="05000000000000000000" pitchFamily="2" charset="2"/>
                  </a:rPr>
                  <a:t> </a:t>
                </a:r>
                <a:r>
                  <a:rPr lang="en-US" sz="2600" dirty="0" err="1">
                    <a:sym typeface="Wingdings" panose="05000000000000000000" pitchFamily="2" charset="2"/>
                  </a:rPr>
                  <a:t>nằm</a:t>
                </a:r>
                <a:r>
                  <a:rPr lang="en-US" sz="2600" dirty="0">
                    <a:sym typeface="Wingdings" panose="05000000000000000000" pitchFamily="2" charset="2"/>
                  </a:rPr>
                  <a:t> </a:t>
                </a:r>
                <a:r>
                  <a:rPr lang="en-US" sz="2600" dirty="0" err="1">
                    <a:sym typeface="Wingdings" panose="05000000000000000000" pitchFamily="2" charset="2"/>
                  </a:rPr>
                  <a:t>trong</a:t>
                </a:r>
                <a:r>
                  <a:rPr lang="en-US" sz="2600" dirty="0">
                    <a:sym typeface="Wingdings" panose="05000000000000000000" pitchFamily="2" charset="2"/>
                  </a:rPr>
                  <a:t> </a:t>
                </a:r>
                <a:r>
                  <a:rPr lang="en-US" sz="2600" dirty="0" err="1">
                    <a:sym typeface="Wingdings" panose="05000000000000000000" pitchFamily="2" charset="2"/>
                  </a:rPr>
                  <a:t>tập</a:t>
                </a:r>
                <a:r>
                  <a:rPr lang="en-US" sz="2600" dirty="0">
                    <a:sym typeface="Wingdings" panose="05000000000000000000" pitchFamily="2" charset="2"/>
                  </a:rPr>
                  <a:t> </a:t>
                </a:r>
                <a:r>
                  <a:rPr lang="en-US" sz="2600" dirty="0" err="1">
                    <a:sym typeface="Wingdings" panose="05000000000000000000" pitchFamily="2" charset="2"/>
                  </a:rPr>
                  <a:t>bộ</a:t>
                </a:r>
                <a:r>
                  <a:rPr lang="en-US" sz="2600" dirty="0">
                    <a:sym typeface="Wingdings" panose="05000000000000000000" pitchFamily="2" charset="2"/>
                  </a:rPr>
                  <a:t> 5 </a:t>
                </a:r>
                <a:r>
                  <a:rPr lang="en-US" sz="2600" dirty="0" err="1">
                    <a:sym typeface="Wingdings" panose="05000000000000000000" pitchFamily="2" charset="2"/>
                  </a:rPr>
                  <a:t>mô</a:t>
                </a:r>
                <a:r>
                  <a:rPr lang="en-US" sz="2600" dirty="0">
                    <a:sym typeface="Wingdings" panose="05000000000000000000" pitchFamily="2" charset="2"/>
                  </a:rPr>
                  <a:t> </a:t>
                </a:r>
                <a:r>
                  <a:rPr lang="en-US" sz="2600" dirty="0" err="1">
                    <a:sym typeface="Wingdings" panose="05000000000000000000" pitchFamily="2" charset="2"/>
                  </a:rPr>
                  <a:t>tả</a:t>
                </a:r>
                <a:r>
                  <a:rPr lang="en-US" sz="2600" dirty="0">
                    <a:sym typeface="Wingdings" panose="05000000000000000000" pitchFamily="2" charset="2"/>
                  </a:rPr>
                  <a:t> </a:t>
                </a:r>
                <a:r>
                  <a:rPr lang="en-US" sz="2600" dirty="0" err="1">
                    <a:sym typeface="Wingdings" panose="05000000000000000000" pitchFamily="2" charset="2"/>
                  </a:rPr>
                  <a:t>máy</a:t>
                </a:r>
                <a:r>
                  <a:rPr lang="en-US" sz="2600" dirty="0">
                    <a:sym typeface="Wingdings" panose="05000000000000000000" pitchFamily="2" charset="2"/>
                  </a:rPr>
                  <a:t>.</a:t>
                </a:r>
                <a:endParaRPr lang="en-US" sz="26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2623" y="2860766"/>
                <a:ext cx="11639005" cy="3860709"/>
              </a:xfrm>
              <a:blipFill>
                <a:blip r:embed="rId3"/>
                <a:stretch>
                  <a:fillRect l="-838" t="-2997" r="-314" b="-15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75</a:t>
            </a:fld>
            <a:endParaRPr lang="en-US"/>
          </a:p>
        </p:txBody>
      </p:sp>
    </p:spTree>
    <p:extLst>
      <p:ext uri="{BB962C8B-B14F-4D97-AF65-F5344CB8AC3E}">
        <p14:creationId xmlns:p14="http://schemas.microsoft.com/office/powerpoint/2010/main" val="489218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AE0CDE-C6B8-405C-A055-25C59FA13534}" type="slidenum">
              <a:rPr lang="en-US" smtClean="0"/>
              <a:t>76</a:t>
            </a:fld>
            <a:endParaRPr lang="en-US"/>
          </a:p>
        </p:txBody>
      </p:sp>
      <p:pic>
        <p:nvPicPr>
          <p:cNvPr id="5" name="Picture 4"/>
          <p:cNvPicPr>
            <a:picLocks noChangeAspect="1"/>
          </p:cNvPicPr>
          <p:nvPr/>
        </p:nvPicPr>
        <p:blipFill>
          <a:blip r:embed="rId2"/>
          <a:stretch>
            <a:fillRect/>
          </a:stretch>
        </p:blipFill>
        <p:spPr>
          <a:xfrm>
            <a:off x="1696811" y="312875"/>
            <a:ext cx="8049986" cy="1825770"/>
          </a:xfrm>
          <a:prstGeom prst="rect">
            <a:avLst/>
          </a:prstGeom>
        </p:spPr>
      </p:pic>
      <p:pic>
        <p:nvPicPr>
          <p:cNvPr id="7" name="Picture 6"/>
          <p:cNvPicPr>
            <a:picLocks noChangeAspect="1"/>
          </p:cNvPicPr>
          <p:nvPr/>
        </p:nvPicPr>
        <p:blipFill>
          <a:blip r:embed="rId3"/>
          <a:stretch>
            <a:fillRect/>
          </a:stretch>
        </p:blipFill>
        <p:spPr>
          <a:xfrm>
            <a:off x="317047" y="2643188"/>
            <a:ext cx="11296650" cy="1962150"/>
          </a:xfrm>
          <a:prstGeom prst="rect">
            <a:avLst/>
          </a:prstGeom>
        </p:spPr>
      </p:pic>
      <p:pic>
        <p:nvPicPr>
          <p:cNvPr id="8" name="Picture 7"/>
          <p:cNvPicPr>
            <a:picLocks noChangeAspect="1"/>
          </p:cNvPicPr>
          <p:nvPr/>
        </p:nvPicPr>
        <p:blipFill>
          <a:blip r:embed="rId4"/>
          <a:stretch>
            <a:fillRect/>
          </a:stretch>
        </p:blipFill>
        <p:spPr>
          <a:xfrm>
            <a:off x="2183947" y="4816475"/>
            <a:ext cx="7562850" cy="1905000"/>
          </a:xfrm>
          <a:prstGeom prst="rect">
            <a:avLst/>
          </a:prstGeom>
        </p:spPr>
      </p:pic>
    </p:spTree>
    <p:extLst>
      <p:ext uri="{BB962C8B-B14F-4D97-AF65-F5344CB8AC3E}">
        <p14:creationId xmlns:p14="http://schemas.microsoft.com/office/powerpoint/2010/main" val="120578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err="1"/>
              <a:t>Máy</a:t>
            </a:r>
            <a:r>
              <a:rPr lang="en-US" dirty="0"/>
              <a:t> Turing </a:t>
            </a:r>
            <a:r>
              <a:rPr lang="en-US" dirty="0" err="1"/>
              <a:t>được</a:t>
            </a:r>
            <a:r>
              <a:rPr lang="en-US" dirty="0"/>
              <a:t> </a:t>
            </a:r>
            <a:r>
              <a:rPr lang="en-US" dirty="0" err="1"/>
              <a:t>đặc</a:t>
            </a:r>
            <a:r>
              <a:rPr lang="en-US" dirty="0"/>
              <a:t> </a:t>
            </a:r>
            <a:r>
              <a:rPr lang="en-US" dirty="0" err="1"/>
              <a:t>tả</a:t>
            </a:r>
            <a:r>
              <a:rPr lang="en-US" dirty="0"/>
              <a:t> </a:t>
            </a:r>
            <a:r>
              <a:rPr lang="en-US" dirty="0" err="1"/>
              <a:t>bởi</a:t>
            </a:r>
            <a:r>
              <a:rPr lang="en-US" dirty="0"/>
              <a:t> </a:t>
            </a:r>
            <a:r>
              <a:rPr lang="en-US" dirty="0" err="1"/>
              <a:t>các</a:t>
            </a:r>
            <a:r>
              <a:rPr lang="en-US" dirty="0"/>
              <a:t> </a:t>
            </a:r>
            <a:r>
              <a:rPr lang="en-US" dirty="0" err="1"/>
              <a:t>bộ</a:t>
            </a:r>
            <a:r>
              <a:rPr lang="en-US" dirty="0"/>
              <a:t> </a:t>
            </a:r>
            <a:r>
              <a:rPr lang="en-US" dirty="0" err="1"/>
              <a:t>năm</a:t>
            </a:r>
            <a:r>
              <a:rPr lang="en-US" dirty="0"/>
              <a:t> </a:t>
            </a:r>
            <a:r>
              <a:rPr lang="en-US" dirty="0" err="1"/>
              <a:t>phần</a:t>
            </a:r>
            <a:r>
              <a:rPr lang="en-US" dirty="0"/>
              <a:t> </a:t>
            </a:r>
            <a:r>
              <a:rPr lang="en-US" dirty="0" err="1"/>
              <a:t>tử</a:t>
            </a:r>
            <a:r>
              <a:rPr lang="en-US" dirty="0"/>
              <a:t> (s</a:t>
            </a:r>
            <a:r>
              <a:rPr lang="en-US" baseline="-25000" dirty="0"/>
              <a:t>0</a:t>
            </a:r>
            <a:r>
              <a:rPr lang="en-US" dirty="0"/>
              <a:t>,0,s</a:t>
            </a:r>
            <a:r>
              <a:rPr lang="en-US" baseline="-25000" dirty="0"/>
              <a:t>1</a:t>
            </a:r>
            <a:r>
              <a:rPr lang="en-US" dirty="0"/>
              <a:t>,B,R), (s</a:t>
            </a:r>
            <a:r>
              <a:rPr lang="en-US" baseline="-25000" dirty="0"/>
              <a:t>0</a:t>
            </a:r>
            <a:r>
              <a:rPr lang="en-US" dirty="0"/>
              <a:t>,1,s</a:t>
            </a:r>
            <a:r>
              <a:rPr lang="en-US" baseline="-25000" dirty="0"/>
              <a:t>1</a:t>
            </a:r>
            <a:r>
              <a:rPr lang="en-US" dirty="0"/>
              <a:t>,1,R), (s</a:t>
            </a:r>
            <a:r>
              <a:rPr lang="en-US" baseline="-25000" dirty="0"/>
              <a:t>1</a:t>
            </a:r>
            <a:r>
              <a:rPr lang="en-US" dirty="0"/>
              <a:t>,0,s</a:t>
            </a:r>
            <a:r>
              <a:rPr lang="en-US" baseline="-25000" dirty="0"/>
              <a:t>1</a:t>
            </a:r>
            <a:r>
              <a:rPr lang="en-US" dirty="0"/>
              <a:t>,0,R), (s</a:t>
            </a:r>
            <a:r>
              <a:rPr lang="en-US" baseline="-25000" dirty="0"/>
              <a:t>1</a:t>
            </a:r>
            <a:r>
              <a:rPr lang="en-US" dirty="0"/>
              <a:t>,1,s</a:t>
            </a:r>
            <a:r>
              <a:rPr lang="en-US" baseline="-25000" dirty="0"/>
              <a:t>2</a:t>
            </a:r>
            <a:r>
              <a:rPr lang="en-US" dirty="0"/>
              <a:t>,1,R), (s</a:t>
            </a:r>
            <a:r>
              <a:rPr lang="en-US" baseline="-25000" dirty="0"/>
              <a:t>2</a:t>
            </a:r>
            <a:r>
              <a:rPr lang="en-US" dirty="0"/>
              <a:t>,0,s</a:t>
            </a:r>
            <a:r>
              <a:rPr lang="en-US" baseline="-25000" dirty="0"/>
              <a:t>1</a:t>
            </a:r>
            <a:r>
              <a:rPr lang="en-US" dirty="0"/>
              <a:t>,0,R), (s</a:t>
            </a:r>
            <a:r>
              <a:rPr lang="en-US" baseline="-25000" dirty="0"/>
              <a:t>2</a:t>
            </a:r>
            <a:r>
              <a:rPr lang="en-US" dirty="0"/>
              <a:t>,1,s</a:t>
            </a:r>
            <a:r>
              <a:rPr lang="en-US" baseline="-25000" dirty="0"/>
              <a:t>3</a:t>
            </a:r>
            <a:r>
              <a:rPr lang="en-US" dirty="0"/>
              <a:t>,0,L), (s</a:t>
            </a:r>
            <a:r>
              <a:rPr lang="en-US" baseline="-25000" dirty="0"/>
              <a:t>3</a:t>
            </a:r>
            <a:r>
              <a:rPr lang="en-US" dirty="0"/>
              <a:t>,0,s</a:t>
            </a:r>
            <a:r>
              <a:rPr lang="en-US" baseline="-25000" dirty="0"/>
              <a:t>4</a:t>
            </a:r>
            <a:r>
              <a:rPr lang="en-US" dirty="0"/>
              <a:t>,0,R), (s</a:t>
            </a:r>
            <a:r>
              <a:rPr lang="en-US" baseline="-25000" dirty="0"/>
              <a:t>3</a:t>
            </a:r>
            <a:r>
              <a:rPr lang="en-US" dirty="0"/>
              <a:t>,1,s</a:t>
            </a:r>
            <a:r>
              <a:rPr lang="en-US" baseline="-25000" dirty="0"/>
              <a:t>4</a:t>
            </a:r>
            <a:r>
              <a:rPr lang="en-US" dirty="0"/>
              <a:t>,0,R) </a:t>
            </a:r>
            <a:r>
              <a:rPr lang="en-US" dirty="0" err="1"/>
              <a:t>sẽ</a:t>
            </a:r>
            <a:r>
              <a:rPr lang="en-US" dirty="0"/>
              <a:t> </a:t>
            </a:r>
            <a:r>
              <a:rPr lang="en-US" dirty="0" err="1"/>
              <a:t>làm</a:t>
            </a:r>
            <a:r>
              <a:rPr lang="en-US" dirty="0"/>
              <a:t> </a:t>
            </a:r>
            <a:r>
              <a:rPr lang="en-US" dirty="0" err="1"/>
              <a:t>gì</a:t>
            </a:r>
            <a:r>
              <a:rPr lang="en-US" dirty="0"/>
              <a:t> </a:t>
            </a:r>
            <a:r>
              <a:rPr lang="en-US" dirty="0" err="1"/>
              <a:t>khi</a:t>
            </a:r>
            <a:r>
              <a:rPr lang="en-US" dirty="0"/>
              <a:t> </a:t>
            </a:r>
            <a:r>
              <a:rPr lang="en-US" dirty="0" err="1"/>
              <a:t>cho</a:t>
            </a:r>
            <a:r>
              <a:rPr lang="en-US" dirty="0"/>
              <a:t> </a:t>
            </a:r>
            <a:r>
              <a:rPr lang="en-US" dirty="0" err="1"/>
              <a:t>đầu</a:t>
            </a:r>
            <a:r>
              <a:rPr lang="en-US" dirty="0"/>
              <a:t> </a:t>
            </a:r>
            <a:r>
              <a:rPr lang="en-US" dirty="0" err="1"/>
              <a:t>vào</a:t>
            </a:r>
            <a:r>
              <a:rPr lang="en-US" dirty="0"/>
              <a:t> </a:t>
            </a:r>
            <a:r>
              <a:rPr lang="en-US" dirty="0" err="1"/>
              <a:t>là</a:t>
            </a:r>
            <a:r>
              <a:rPr lang="en-US" dirty="0"/>
              <a:t> </a:t>
            </a:r>
            <a:r>
              <a:rPr lang="en-US" dirty="0" err="1"/>
              <a:t>một</a:t>
            </a:r>
            <a:r>
              <a:rPr lang="en-US" dirty="0"/>
              <a:t> </a:t>
            </a:r>
            <a:r>
              <a:rPr lang="en-US" dirty="0" err="1"/>
              <a:t>xâu</a:t>
            </a:r>
            <a:r>
              <a:rPr lang="en-US" dirty="0"/>
              <a:t> </a:t>
            </a:r>
            <a:r>
              <a:rPr lang="en-US" dirty="0" err="1"/>
              <a:t>nhị</a:t>
            </a:r>
            <a:r>
              <a:rPr lang="en-US" dirty="0"/>
              <a:t> </a:t>
            </a:r>
            <a:r>
              <a:rPr lang="en-US" dirty="0" err="1"/>
              <a:t>phân</a:t>
            </a:r>
            <a:r>
              <a:rPr lang="en-US" dirty="0"/>
              <a:t>?</a:t>
            </a:r>
          </a:p>
          <a:p>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77</a:t>
            </a:fld>
            <a:endParaRPr lang="en-US"/>
          </a:p>
        </p:txBody>
      </p:sp>
    </p:spTree>
    <p:extLst>
      <p:ext uri="{BB962C8B-B14F-4D97-AF65-F5344CB8AC3E}">
        <p14:creationId xmlns:p14="http://schemas.microsoft.com/office/powerpoint/2010/main" val="2588854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78</a:t>
            </a:fld>
            <a:endParaRPr lang="en-US"/>
          </a:p>
        </p:txBody>
      </p:sp>
      <p:pic>
        <p:nvPicPr>
          <p:cNvPr id="5" name="Picture 4"/>
          <p:cNvPicPr>
            <a:picLocks noChangeAspect="1"/>
          </p:cNvPicPr>
          <p:nvPr/>
        </p:nvPicPr>
        <p:blipFill>
          <a:blip r:embed="rId2"/>
          <a:stretch>
            <a:fillRect/>
          </a:stretch>
        </p:blipFill>
        <p:spPr>
          <a:xfrm>
            <a:off x="962705" y="188776"/>
            <a:ext cx="10658475" cy="4543425"/>
          </a:xfrm>
          <a:prstGeom prst="rect">
            <a:avLst/>
          </a:prstGeom>
        </p:spPr>
      </p:pic>
      <p:pic>
        <p:nvPicPr>
          <p:cNvPr id="6" name="Picture 5"/>
          <p:cNvPicPr>
            <a:picLocks noChangeAspect="1"/>
          </p:cNvPicPr>
          <p:nvPr/>
        </p:nvPicPr>
        <p:blipFill>
          <a:blip r:embed="rId3"/>
          <a:stretch>
            <a:fillRect/>
          </a:stretch>
        </p:blipFill>
        <p:spPr>
          <a:xfrm>
            <a:off x="1068432" y="4876664"/>
            <a:ext cx="9715500" cy="1752600"/>
          </a:xfrm>
          <a:prstGeom prst="rect">
            <a:avLst/>
          </a:prstGeom>
        </p:spPr>
      </p:pic>
    </p:spTree>
    <p:extLst>
      <p:ext uri="{BB962C8B-B14F-4D97-AF65-F5344CB8AC3E}">
        <p14:creationId xmlns:p14="http://schemas.microsoft.com/office/powerpoint/2010/main" val="97006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79</a:t>
            </a:fld>
            <a:endParaRPr lang="en-US"/>
          </a:p>
        </p:txBody>
      </p:sp>
      <p:pic>
        <p:nvPicPr>
          <p:cNvPr id="5" name="Picture 4"/>
          <p:cNvPicPr>
            <a:picLocks noChangeAspect="1"/>
          </p:cNvPicPr>
          <p:nvPr/>
        </p:nvPicPr>
        <p:blipFill>
          <a:blip r:embed="rId2"/>
          <a:stretch>
            <a:fillRect/>
          </a:stretch>
        </p:blipFill>
        <p:spPr>
          <a:xfrm>
            <a:off x="838200" y="691696"/>
            <a:ext cx="10067925" cy="5286375"/>
          </a:xfrm>
          <a:prstGeom prst="rect">
            <a:avLst/>
          </a:prstGeom>
        </p:spPr>
      </p:pic>
    </p:spTree>
    <p:extLst>
      <p:ext uri="{BB962C8B-B14F-4D97-AF65-F5344CB8AC3E}">
        <p14:creationId xmlns:p14="http://schemas.microsoft.com/office/powerpoint/2010/main" val="71476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FA85B134-238A-4999-B9D2-1FF53BD6014B}"/>
              </a:ext>
            </a:extLst>
          </p:cNvPr>
          <p:cNvPicPr>
            <a:picLocks noChangeAspect="1"/>
          </p:cNvPicPr>
          <p:nvPr/>
        </p:nvPicPr>
        <p:blipFill>
          <a:blip r:embed="rId2"/>
          <a:stretch>
            <a:fillRect/>
          </a:stretch>
        </p:blipFill>
        <p:spPr>
          <a:xfrm>
            <a:off x="228600" y="693992"/>
            <a:ext cx="11658600" cy="4022215"/>
          </a:xfrm>
          <a:prstGeom prst="rect">
            <a:avLst/>
          </a:prstGeom>
        </p:spPr>
      </p:pic>
      <p:sp>
        <p:nvSpPr>
          <p:cNvPr id="2" name="Slide Number Placeholder 1">
            <a:extLst>
              <a:ext uri="{FF2B5EF4-FFF2-40B4-BE49-F238E27FC236}">
                <a16:creationId xmlns:a16="http://schemas.microsoft.com/office/drawing/2014/main" id="{16621660-B651-4BC6-B2CD-A375053F8C89}"/>
              </a:ext>
            </a:extLst>
          </p:cNvPr>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9D898288-DFF5-4F80-A4D7-776BB53FDB89}"/>
              </a:ext>
            </a:extLst>
          </p:cNvPr>
          <p:cNvSpPr txBox="1"/>
          <p:nvPr/>
        </p:nvSpPr>
        <p:spPr>
          <a:xfrm>
            <a:off x="5642794" y="3491925"/>
            <a:ext cx="5124450" cy="2031325"/>
          </a:xfrm>
          <a:prstGeom prst="rect">
            <a:avLst/>
          </a:prstGeom>
          <a:noFill/>
        </p:spPr>
        <p:txBody>
          <a:bodyPr wrap="square" rtlCol="0">
            <a:spAutoFit/>
          </a:bodyPr>
          <a:lstStyle/>
          <a:p>
            <a:r>
              <a:rPr lang="en-US" dirty="0"/>
              <a:t>S -&gt; 0S1</a:t>
            </a:r>
          </a:p>
          <a:p>
            <a:r>
              <a:rPr lang="en-US" dirty="0"/>
              <a:t>S -&gt; e</a:t>
            </a:r>
          </a:p>
          <a:p>
            <a:r>
              <a:rPr lang="en-US" dirty="0" err="1"/>
              <a:t>Các</a:t>
            </a:r>
            <a:r>
              <a:rPr lang="en-US" dirty="0"/>
              <a:t> </a:t>
            </a:r>
            <a:r>
              <a:rPr lang="en-US" dirty="0" err="1"/>
              <a:t>xâu</a:t>
            </a:r>
            <a:r>
              <a:rPr lang="en-US" dirty="0"/>
              <a:t> </a:t>
            </a:r>
            <a:r>
              <a:rPr lang="en-US" dirty="0" err="1"/>
              <a:t>có</a:t>
            </a:r>
            <a:r>
              <a:rPr lang="en-US" dirty="0"/>
              <a:t> </a:t>
            </a:r>
            <a:r>
              <a:rPr lang="en-US" dirty="0" err="1"/>
              <a:t>thể</a:t>
            </a:r>
            <a:r>
              <a:rPr lang="en-US" dirty="0"/>
              <a:t> </a:t>
            </a:r>
            <a:r>
              <a:rPr lang="en-US" dirty="0" err="1"/>
              <a:t>sinh</a:t>
            </a:r>
            <a:r>
              <a:rPr lang="en-US" dirty="0"/>
              <a:t> ra:</a:t>
            </a:r>
          </a:p>
          <a:p>
            <a:pPr marL="285750" indent="-285750">
              <a:buFontTx/>
              <a:buChar char="-"/>
            </a:pPr>
            <a:r>
              <a:rPr lang="en-US" dirty="0"/>
              <a:t>01 </a:t>
            </a:r>
            <a:r>
              <a:rPr lang="en-US" dirty="0" err="1"/>
              <a:t>nếu</a:t>
            </a:r>
            <a:r>
              <a:rPr lang="en-US" dirty="0"/>
              <a:t> (1) + (2)</a:t>
            </a:r>
          </a:p>
          <a:p>
            <a:pPr marL="285750" indent="-285750">
              <a:buFontTx/>
              <a:buChar char="-"/>
            </a:pPr>
            <a:r>
              <a:rPr lang="en-US" dirty="0"/>
              <a:t>00S11 </a:t>
            </a:r>
            <a:r>
              <a:rPr lang="en-US" dirty="0" err="1"/>
              <a:t>nếu</a:t>
            </a:r>
            <a:r>
              <a:rPr lang="en-US" dirty="0"/>
              <a:t> (1) + (1). </a:t>
            </a:r>
          </a:p>
          <a:p>
            <a:pPr marL="285750" indent="-285750">
              <a:buFontTx/>
              <a:buChar char="-"/>
            </a:pPr>
            <a:r>
              <a:rPr lang="en-US" dirty="0" err="1"/>
              <a:t>Nếu</a:t>
            </a:r>
            <a:r>
              <a:rPr lang="en-US" dirty="0"/>
              <a:t> (1) + (1) + (2) ta </a:t>
            </a:r>
            <a:r>
              <a:rPr lang="en-US" dirty="0" err="1"/>
              <a:t>lại</a:t>
            </a:r>
            <a:r>
              <a:rPr lang="en-US" dirty="0"/>
              <a:t> </a:t>
            </a:r>
            <a:r>
              <a:rPr lang="en-US" dirty="0" err="1"/>
              <a:t>có</a:t>
            </a:r>
            <a:r>
              <a:rPr lang="en-US" dirty="0"/>
              <a:t>: 0011</a:t>
            </a:r>
          </a:p>
          <a:p>
            <a:pPr marL="285750" indent="-285750">
              <a:buFontTx/>
              <a:buChar char="-"/>
            </a:pPr>
            <a:r>
              <a:rPr lang="en-US" dirty="0" err="1"/>
              <a:t>Nếu</a:t>
            </a:r>
            <a:r>
              <a:rPr lang="en-US" dirty="0"/>
              <a:t> (1) + (1) + (1) ta </a:t>
            </a:r>
            <a:r>
              <a:rPr lang="en-US" dirty="0" err="1"/>
              <a:t>lại</a:t>
            </a:r>
            <a:r>
              <a:rPr lang="en-US" dirty="0"/>
              <a:t> </a:t>
            </a:r>
            <a:r>
              <a:rPr lang="en-US" dirty="0" err="1"/>
              <a:t>có</a:t>
            </a:r>
            <a:r>
              <a:rPr lang="en-US" dirty="0"/>
              <a:t>: 000S111</a:t>
            </a:r>
            <a:endParaRPr lang="en-CA" dirty="0"/>
          </a:p>
        </p:txBody>
      </p:sp>
    </p:spTree>
    <p:extLst>
      <p:ext uri="{BB962C8B-B14F-4D97-AF65-F5344CB8AC3E}">
        <p14:creationId xmlns:p14="http://schemas.microsoft.com/office/powerpoint/2010/main" val="12659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80</a:t>
            </a:fld>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733425" y="1158376"/>
            <a:ext cx="10725150" cy="3705225"/>
          </a:xfrm>
          <a:prstGeom prst="rect">
            <a:avLst/>
          </a:prstGeom>
        </p:spPr>
      </p:pic>
    </p:spTree>
    <p:extLst>
      <p:ext uri="{BB962C8B-B14F-4D97-AF65-F5344CB8AC3E}">
        <p14:creationId xmlns:p14="http://schemas.microsoft.com/office/powerpoint/2010/main" val="3347738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81</a:t>
            </a:fld>
            <a:endParaRPr lang="en-US"/>
          </a:p>
        </p:txBody>
      </p:sp>
      <p:pic>
        <p:nvPicPr>
          <p:cNvPr id="5" name="Picture 4"/>
          <p:cNvPicPr>
            <a:picLocks noChangeAspect="1"/>
          </p:cNvPicPr>
          <p:nvPr/>
        </p:nvPicPr>
        <p:blipFill>
          <a:blip r:embed="rId2"/>
          <a:stretch>
            <a:fillRect/>
          </a:stretch>
        </p:blipFill>
        <p:spPr>
          <a:xfrm>
            <a:off x="838200" y="1335405"/>
            <a:ext cx="10677525" cy="3638550"/>
          </a:xfrm>
          <a:prstGeom prst="rect">
            <a:avLst/>
          </a:prstGeom>
        </p:spPr>
      </p:pic>
    </p:spTree>
    <p:extLst>
      <p:ext uri="{BB962C8B-B14F-4D97-AF65-F5344CB8AC3E}">
        <p14:creationId xmlns:p14="http://schemas.microsoft.com/office/powerpoint/2010/main" val="910969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3961"/>
          </a:xfrm>
        </p:spPr>
        <p:txBody>
          <a:bodyPr>
            <a:normAutofit fontScale="90000"/>
          </a:bodyPr>
          <a:lstStyle/>
          <a:p>
            <a:r>
              <a:rPr lang="en-US" dirty="0" err="1"/>
              <a:t>Máy</a:t>
            </a:r>
            <a:r>
              <a:rPr lang="en-US" dirty="0"/>
              <a:t> Turing </a:t>
            </a:r>
            <a:r>
              <a:rPr lang="en-US" dirty="0" err="1"/>
              <a:t>để</a:t>
            </a:r>
            <a:r>
              <a:rPr lang="en-US" dirty="0"/>
              <a:t> </a:t>
            </a:r>
            <a:r>
              <a:rPr lang="en-US" dirty="0" err="1"/>
              <a:t>đoán</a:t>
            </a:r>
            <a:r>
              <a:rPr lang="en-US" dirty="0"/>
              <a:t> </a:t>
            </a:r>
            <a:r>
              <a:rPr lang="en-US" dirty="0" err="1"/>
              <a:t>nhận</a:t>
            </a:r>
            <a:r>
              <a:rPr lang="en-US" dirty="0"/>
              <a:t> </a:t>
            </a:r>
            <a:r>
              <a:rPr lang="en-US" dirty="0" err="1"/>
              <a:t>ngôn</a:t>
            </a:r>
            <a:r>
              <a:rPr lang="en-US" dirty="0"/>
              <a:t> </a:t>
            </a:r>
            <a:r>
              <a:rPr lang="en-US" dirty="0" err="1"/>
              <a:t>ngữ</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82</a:t>
            </a:fld>
            <a:endParaRPr lang="en-US"/>
          </a:p>
        </p:txBody>
      </p:sp>
      <p:pic>
        <p:nvPicPr>
          <p:cNvPr id="5" name="Picture 4"/>
          <p:cNvPicPr>
            <a:picLocks noChangeAspect="1"/>
          </p:cNvPicPr>
          <p:nvPr/>
        </p:nvPicPr>
        <p:blipFill>
          <a:blip r:embed="rId2"/>
          <a:stretch>
            <a:fillRect/>
          </a:stretch>
        </p:blipFill>
        <p:spPr>
          <a:xfrm>
            <a:off x="604293" y="1519011"/>
            <a:ext cx="11344275" cy="2447925"/>
          </a:xfrm>
          <a:prstGeom prst="rect">
            <a:avLst/>
          </a:prstGeom>
        </p:spPr>
      </p:pic>
      <p:pic>
        <p:nvPicPr>
          <p:cNvPr id="6" name="Picture 5"/>
          <p:cNvPicPr>
            <a:picLocks noChangeAspect="1"/>
          </p:cNvPicPr>
          <p:nvPr/>
        </p:nvPicPr>
        <p:blipFill>
          <a:blip r:embed="rId3"/>
          <a:stretch>
            <a:fillRect/>
          </a:stretch>
        </p:blipFill>
        <p:spPr>
          <a:xfrm>
            <a:off x="661443" y="4441825"/>
            <a:ext cx="11287125" cy="1914525"/>
          </a:xfrm>
          <a:prstGeom prst="rect">
            <a:avLst/>
          </a:prstGeom>
        </p:spPr>
      </p:pic>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1299919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83</a:t>
            </a:fld>
            <a:endParaRPr lang="en-US"/>
          </a:p>
        </p:txBody>
      </p:sp>
      <p:pic>
        <p:nvPicPr>
          <p:cNvPr id="5" name="Picture 4"/>
          <p:cNvPicPr>
            <a:picLocks noChangeAspect="1"/>
          </p:cNvPicPr>
          <p:nvPr/>
        </p:nvPicPr>
        <p:blipFill>
          <a:blip r:embed="rId2"/>
          <a:stretch>
            <a:fillRect/>
          </a:stretch>
        </p:blipFill>
        <p:spPr>
          <a:xfrm>
            <a:off x="838200" y="2092778"/>
            <a:ext cx="10106025" cy="1104900"/>
          </a:xfrm>
          <a:prstGeom prst="rect">
            <a:avLst/>
          </a:prstGeom>
        </p:spPr>
      </p:pic>
    </p:spTree>
    <p:extLst>
      <p:ext uri="{BB962C8B-B14F-4D97-AF65-F5344CB8AC3E}">
        <p14:creationId xmlns:p14="http://schemas.microsoft.com/office/powerpoint/2010/main" val="3541153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84</a:t>
            </a:fld>
            <a:endParaRPr lang="en-US"/>
          </a:p>
        </p:txBody>
      </p:sp>
      <p:pic>
        <p:nvPicPr>
          <p:cNvPr id="5" name="Picture 4"/>
          <p:cNvPicPr>
            <a:picLocks noChangeAspect="1"/>
          </p:cNvPicPr>
          <p:nvPr/>
        </p:nvPicPr>
        <p:blipFill>
          <a:blip r:embed="rId2"/>
          <a:stretch>
            <a:fillRect/>
          </a:stretch>
        </p:blipFill>
        <p:spPr>
          <a:xfrm>
            <a:off x="670968" y="3271158"/>
            <a:ext cx="11277600" cy="2028825"/>
          </a:xfrm>
          <a:prstGeom prst="rect">
            <a:avLst/>
          </a:prstGeom>
        </p:spPr>
      </p:pic>
      <p:pic>
        <p:nvPicPr>
          <p:cNvPr id="6" name="Picture 5"/>
          <p:cNvPicPr>
            <a:picLocks noChangeAspect="1"/>
          </p:cNvPicPr>
          <p:nvPr/>
        </p:nvPicPr>
        <p:blipFill>
          <a:blip r:embed="rId3"/>
          <a:stretch>
            <a:fillRect/>
          </a:stretch>
        </p:blipFill>
        <p:spPr>
          <a:xfrm>
            <a:off x="661443" y="746353"/>
            <a:ext cx="11287125" cy="1647825"/>
          </a:xfrm>
          <a:prstGeom prst="rect">
            <a:avLst/>
          </a:prstGeom>
        </p:spPr>
      </p:pic>
    </p:spTree>
    <p:extLst>
      <p:ext uri="{BB962C8B-B14F-4D97-AF65-F5344CB8AC3E}">
        <p14:creationId xmlns:p14="http://schemas.microsoft.com/office/powerpoint/2010/main" val="2516298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85</a:t>
            </a:fld>
            <a:endParaRPr lang="en-US"/>
          </a:p>
        </p:txBody>
      </p:sp>
      <p:pic>
        <p:nvPicPr>
          <p:cNvPr id="5" name="Picture 4"/>
          <p:cNvPicPr>
            <a:picLocks noChangeAspect="1"/>
          </p:cNvPicPr>
          <p:nvPr/>
        </p:nvPicPr>
        <p:blipFill>
          <a:blip r:embed="rId2"/>
          <a:stretch>
            <a:fillRect/>
          </a:stretch>
        </p:blipFill>
        <p:spPr>
          <a:xfrm>
            <a:off x="747712" y="1323839"/>
            <a:ext cx="10696575" cy="3400425"/>
          </a:xfrm>
          <a:prstGeom prst="rect">
            <a:avLst/>
          </a:prstGeom>
        </p:spPr>
      </p:pic>
    </p:spTree>
    <p:extLst>
      <p:ext uri="{BB962C8B-B14F-4D97-AF65-F5344CB8AC3E}">
        <p14:creationId xmlns:p14="http://schemas.microsoft.com/office/powerpoint/2010/main" val="1741130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Tính</a:t>
            </a:r>
            <a:r>
              <a:rPr lang="en-US" dirty="0"/>
              <a:t> </a:t>
            </a:r>
            <a:r>
              <a:rPr lang="en-US" dirty="0" err="1"/>
              <a:t>hàm</a:t>
            </a:r>
            <a:r>
              <a:rPr lang="en-US" dirty="0"/>
              <a:t> </a:t>
            </a:r>
            <a:r>
              <a:rPr lang="en-US" dirty="0" err="1"/>
              <a:t>bằng</a:t>
            </a:r>
            <a:r>
              <a:rPr lang="en-US" dirty="0"/>
              <a:t> </a:t>
            </a:r>
            <a:r>
              <a:rPr lang="en-US" dirty="0" err="1"/>
              <a:t>máy</a:t>
            </a:r>
            <a:r>
              <a:rPr lang="en-US" dirty="0"/>
              <a:t> Turing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983686" cy="4351338"/>
              </a:xfrm>
            </p:spPr>
            <p:txBody>
              <a:bodyPr>
                <a:normAutofit/>
              </a:bodyPr>
              <a:lstStyle/>
              <a:p>
                <a:r>
                  <a:rPr lang="en-US" dirty="0"/>
                  <a:t>Máy Turing </a:t>
                </a:r>
                <a14:m>
                  <m:oMath xmlns:m="http://schemas.openxmlformats.org/officeDocument/2006/math">
                    <m:r>
                      <a:rPr lang="en-US" b="0" i="1" smtClean="0">
                        <a:latin typeface="Cambria Math" panose="02040503050406030204" pitchFamily="18" charset="0"/>
                      </a:rPr>
                      <m:t>𝑇</m:t>
                    </m:r>
                  </m:oMath>
                </a14:m>
                <a:r>
                  <a:rPr lang="en-US" dirty="0"/>
                  <a:t> </a:t>
                </a:r>
                <a:r>
                  <a:rPr lang="en-US" dirty="0" err="1"/>
                  <a:t>khi</a:t>
                </a:r>
                <a:r>
                  <a:rPr lang="en-US" dirty="0"/>
                  <a:t> </a:t>
                </a:r>
                <a:r>
                  <a:rPr lang="en-US" dirty="0" err="1"/>
                  <a:t>cho</a:t>
                </a:r>
                <a:r>
                  <a:rPr lang="en-US" dirty="0"/>
                  <a:t> </a:t>
                </a:r>
                <a:r>
                  <a:rPr lang="en-US" dirty="0" err="1"/>
                  <a:t>xâu</a:t>
                </a:r>
                <a:r>
                  <a:rPr lang="en-US" dirty="0"/>
                  <a:t> </a:t>
                </a:r>
                <a:r>
                  <a:rPr lang="en-US" dirty="0" err="1"/>
                  <a:t>đầu</a:t>
                </a:r>
                <a:r>
                  <a:rPr lang="en-US" dirty="0"/>
                  <a:t> </a:t>
                </a:r>
                <a:r>
                  <a:rPr lang="en-US" dirty="0" err="1"/>
                  <a:t>vào</a:t>
                </a:r>
                <a:r>
                  <a:rPr lang="en-US" dirty="0"/>
                  <a:t> </a:t>
                </a:r>
                <a14:m>
                  <m:oMath xmlns:m="http://schemas.openxmlformats.org/officeDocument/2006/math">
                    <m:r>
                      <a:rPr lang="en-US" b="0" i="1" smtClean="0">
                        <a:latin typeface="Cambria Math" panose="02040503050406030204" pitchFamily="18" charset="0"/>
                      </a:rPr>
                      <m:t>𝑥</m:t>
                    </m:r>
                  </m:oMath>
                </a14:m>
                <a:r>
                  <a:rPr lang="en-US" dirty="0"/>
                  <a:t> </a:t>
                </a:r>
                <a:r>
                  <a:rPr lang="en-US" dirty="0" err="1"/>
                  <a:t>sẽ</a:t>
                </a:r>
                <a:r>
                  <a:rPr lang="en-US" dirty="0"/>
                  <a:t> </a:t>
                </a:r>
                <a:r>
                  <a:rPr lang="en-US" dirty="0" err="1"/>
                  <a:t>dừng</a:t>
                </a:r>
                <a:r>
                  <a:rPr lang="en-US" dirty="0"/>
                  <a:t> </a:t>
                </a:r>
                <a:r>
                  <a:rPr lang="en-US" dirty="0" err="1"/>
                  <a:t>lại</a:t>
                </a:r>
                <a:r>
                  <a:rPr lang="en-US" dirty="0"/>
                  <a:t> </a:t>
                </a:r>
                <a:r>
                  <a:rPr lang="en-US" dirty="0" err="1"/>
                  <a:t>với</a:t>
                </a:r>
                <a:r>
                  <a:rPr lang="en-US" dirty="0"/>
                  <a:t> </a:t>
                </a:r>
                <a:r>
                  <a:rPr lang="en-US" dirty="0" err="1"/>
                  <a:t>xâu</a:t>
                </a:r>
                <a:r>
                  <a:rPr lang="en-US" dirty="0"/>
                  <a:t> </a:t>
                </a:r>
                <a14:m>
                  <m:oMath xmlns:m="http://schemas.openxmlformats.org/officeDocument/2006/math">
                    <m:r>
                      <a:rPr lang="en-US" b="0" i="1" smtClean="0">
                        <a:latin typeface="Cambria Math" panose="02040503050406030204" pitchFamily="18" charset="0"/>
                      </a:rPr>
                      <m:t>𝑦</m:t>
                    </m:r>
                  </m:oMath>
                </a14:m>
                <a:r>
                  <a:rPr lang="en-US" dirty="0"/>
                  <a:t> ở </a:t>
                </a:r>
                <a:r>
                  <a:rPr lang="en-US" dirty="0" err="1"/>
                  <a:t>trên</a:t>
                </a:r>
                <a:r>
                  <a:rPr lang="en-US" dirty="0"/>
                  <a:t> </a:t>
                </a:r>
                <a:r>
                  <a:rPr lang="en-US" dirty="0" err="1"/>
                  <a:t>băng</a:t>
                </a:r>
                <a:r>
                  <a:rPr lang="en-US" dirty="0"/>
                  <a:t>, </a:t>
                </a:r>
                <a:r>
                  <a:rPr lang="en-US" dirty="0" err="1"/>
                  <a:t>khi</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định</a:t>
                </a:r>
                <a:r>
                  <a:rPr lang="en-US" dirty="0"/>
                  <a:t> </a:t>
                </a:r>
                <a:r>
                  <a:rPr lang="en-US" dirty="0" err="1"/>
                  <a:t>nghĩa</a:t>
                </a:r>
                <a:r>
                  <a:rPr lang="en-US" dirty="0"/>
                  <a:t>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r>
                  <a:rPr lang="en-US" dirty="0" err="1"/>
                  <a:t>Miền</a:t>
                </a:r>
                <a:r>
                  <a:rPr lang="en-US" dirty="0"/>
                  <a:t> </a:t>
                </a:r>
                <a:r>
                  <a:rPr lang="en-US" dirty="0" err="1"/>
                  <a:t>xác</a:t>
                </a:r>
                <a:r>
                  <a:rPr lang="en-US" dirty="0"/>
                  <a:t> </a:t>
                </a:r>
                <a:r>
                  <a:rPr lang="en-US" dirty="0" err="1"/>
                  <a:t>định</a:t>
                </a:r>
                <a:r>
                  <a:rPr lang="en-US" dirty="0"/>
                  <a:t> </a:t>
                </a:r>
                <a:r>
                  <a:rPr lang="en-US" dirty="0" err="1"/>
                  <a:t>của</a:t>
                </a:r>
                <a:r>
                  <a:rPr lang="en-US" dirty="0"/>
                  <a:t> </a:t>
                </a:r>
                <a14:m>
                  <m:oMath xmlns:m="http://schemas.openxmlformats.org/officeDocument/2006/math">
                    <m:r>
                      <a:rPr lang="en-US" b="0" i="1" smtClean="0">
                        <a:latin typeface="Cambria Math" panose="02040503050406030204" pitchFamily="18" charset="0"/>
                      </a:rPr>
                      <m:t>𝑇</m:t>
                    </m:r>
                  </m:oMath>
                </a14:m>
                <a:r>
                  <a:rPr lang="en-US" dirty="0"/>
                  <a:t> </a:t>
                </a:r>
                <a:r>
                  <a:rPr lang="en-US" dirty="0" err="1"/>
                  <a:t>là</a:t>
                </a:r>
                <a:r>
                  <a:rPr lang="en-US" dirty="0"/>
                  <a:t> </a:t>
                </a:r>
                <a:r>
                  <a:rPr lang="en-US" dirty="0" err="1"/>
                  <a:t>tập</a:t>
                </a:r>
                <a:r>
                  <a:rPr lang="en-US" dirty="0"/>
                  <a:t> </a:t>
                </a:r>
                <a:r>
                  <a:rPr lang="en-US" dirty="0" err="1"/>
                  <a:t>các</a:t>
                </a:r>
                <a:r>
                  <a:rPr lang="en-US" dirty="0"/>
                  <a:t> </a:t>
                </a:r>
                <a:r>
                  <a:rPr lang="en-US" dirty="0" err="1"/>
                  <a:t>xâu</a:t>
                </a:r>
                <a:r>
                  <a:rPr lang="en-US" dirty="0"/>
                  <a:t> </a:t>
                </a:r>
                <a:r>
                  <a:rPr lang="en-US" dirty="0" err="1"/>
                  <a:t>làm</a:t>
                </a:r>
                <a:r>
                  <a:rPr lang="en-US" dirty="0"/>
                  <a:t> </a:t>
                </a:r>
                <a:r>
                  <a:rPr lang="en-US" dirty="0" err="1"/>
                  <a:t>cho</a:t>
                </a:r>
                <a:r>
                  <a:rPr lang="en-US" dirty="0"/>
                  <a:t> </a:t>
                </a:r>
                <a14:m>
                  <m:oMath xmlns:m="http://schemas.openxmlformats.org/officeDocument/2006/math">
                    <m:r>
                      <a:rPr lang="en-US" b="0" i="1" smtClean="0">
                        <a:latin typeface="Cambria Math" panose="02040503050406030204" pitchFamily="18" charset="0"/>
                      </a:rPr>
                      <m:t>𝑇</m:t>
                    </m:r>
                  </m:oMath>
                </a14:m>
                <a:r>
                  <a:rPr lang="en-US" dirty="0"/>
                  <a:t> </a:t>
                </a:r>
                <a:r>
                  <a:rPr lang="en-US" dirty="0" err="1"/>
                  <a:t>dừng</a:t>
                </a:r>
                <a:r>
                  <a:rPr lang="en-US" dirty="0"/>
                  <a:t> </a:t>
                </a:r>
                <a:r>
                  <a:rPr lang="en-US" dirty="0" err="1"/>
                  <a:t>lại</a:t>
                </a:r>
                <a:r>
                  <a:rPr lang="en-US" dirty="0"/>
                  <a:t>;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dirty="0" err="1"/>
                  <a:t>không</a:t>
                </a:r>
                <a:r>
                  <a:rPr lang="en-US" dirty="0"/>
                  <a:t> </a:t>
                </a:r>
                <a:r>
                  <a:rPr lang="en-US" dirty="0" err="1"/>
                  <a:t>xác</a:t>
                </a:r>
                <a:r>
                  <a:rPr lang="en-US" dirty="0"/>
                  <a:t> </a:t>
                </a:r>
                <a:r>
                  <a:rPr lang="en-US" dirty="0" err="1"/>
                  <a:t>định</a:t>
                </a:r>
                <a:r>
                  <a:rPr lang="en-US" dirty="0"/>
                  <a:t> </a:t>
                </a:r>
                <a:r>
                  <a:rPr lang="en-US" dirty="0" err="1"/>
                  <a:t>nếu</a:t>
                </a:r>
                <a:r>
                  <a:rPr lang="en-US" dirty="0"/>
                  <a:t> </a:t>
                </a:r>
                <a14:m>
                  <m:oMath xmlns:m="http://schemas.openxmlformats.org/officeDocument/2006/math">
                    <m:r>
                      <a:rPr lang="en-US" b="0" i="1" smtClean="0">
                        <a:latin typeface="Cambria Math" panose="02040503050406030204" pitchFamily="18" charset="0"/>
                      </a:rPr>
                      <m:t>𝑇</m:t>
                    </m:r>
                  </m:oMath>
                </a14:m>
                <a:r>
                  <a:rPr lang="en-US" dirty="0"/>
                  <a:t> </a:t>
                </a:r>
                <a:r>
                  <a:rPr lang="en-US" dirty="0" err="1"/>
                  <a:t>không</a:t>
                </a:r>
                <a:r>
                  <a:rPr lang="en-US" dirty="0"/>
                  <a:t> </a:t>
                </a:r>
                <a:r>
                  <a:rPr lang="en-US" dirty="0" err="1"/>
                  <a:t>dừng</a:t>
                </a:r>
                <a:r>
                  <a:rPr lang="en-US" dirty="0"/>
                  <a:t> </a:t>
                </a:r>
                <a:r>
                  <a:rPr lang="en-US" dirty="0" err="1"/>
                  <a:t>lại</a:t>
                </a:r>
                <a:r>
                  <a:rPr lang="en-US" dirty="0"/>
                  <a:t> </a:t>
                </a:r>
                <a:r>
                  <a:rPr lang="en-US" dirty="0" err="1"/>
                  <a:t>khi</a:t>
                </a:r>
                <a:r>
                  <a:rPr lang="en-US" dirty="0"/>
                  <a:t> </a:t>
                </a:r>
                <a:r>
                  <a:rPr lang="en-US" dirty="0" err="1"/>
                  <a:t>cho</a:t>
                </a:r>
                <a:r>
                  <a:rPr lang="en-US" dirty="0"/>
                  <a:t> </a:t>
                </a:r>
                <a14:m>
                  <m:oMath xmlns:m="http://schemas.openxmlformats.org/officeDocument/2006/math">
                    <m:r>
                      <a:rPr lang="en-US" b="0" i="1" smtClean="0">
                        <a:latin typeface="Cambria Math" panose="02040503050406030204" pitchFamily="18" charset="0"/>
                      </a:rPr>
                      <m:t>𝑥</m:t>
                    </m:r>
                  </m:oMath>
                </a14:m>
                <a:r>
                  <a:rPr lang="en-US" dirty="0"/>
                  <a:t> </a:t>
                </a:r>
                <a:r>
                  <a:rPr lang="en-US" dirty="0" err="1"/>
                  <a:t>như</a:t>
                </a:r>
                <a:r>
                  <a:rPr lang="en-US" dirty="0"/>
                  <a:t> </a:t>
                </a:r>
                <a:r>
                  <a:rPr lang="en-US" dirty="0" err="1"/>
                  <a:t>một</a:t>
                </a:r>
                <a:r>
                  <a:rPr lang="en-US" dirty="0"/>
                  <a:t> </a:t>
                </a:r>
                <a:r>
                  <a:rPr lang="en-US" dirty="0" err="1"/>
                  <a:t>đầu</a:t>
                </a:r>
                <a:r>
                  <a:rPr lang="en-US" dirty="0"/>
                  <a:t> </a:t>
                </a:r>
                <a:r>
                  <a:rPr lang="en-US" dirty="0" err="1"/>
                  <a:t>vào</a:t>
                </a:r>
                <a:endParaRPr lang="en-US" dirty="0"/>
              </a:p>
              <a:p>
                <a:r>
                  <a:rPr lang="en-US" dirty="0" err="1"/>
                  <a:t>Dùng</a:t>
                </a:r>
                <a:r>
                  <a:rPr lang="en-US" dirty="0"/>
                  <a:t> </a:t>
                </a:r>
                <a:r>
                  <a:rPr lang="en-US" dirty="0" err="1"/>
                  <a:t>biểu</a:t>
                </a:r>
                <a:r>
                  <a:rPr lang="en-US" dirty="0"/>
                  <a:t> </a:t>
                </a:r>
                <a:r>
                  <a:rPr lang="en-US" dirty="0" err="1"/>
                  <a:t>diễn</a:t>
                </a:r>
                <a:r>
                  <a:rPr lang="en-US" dirty="0"/>
                  <a:t> </a:t>
                </a:r>
                <a:r>
                  <a:rPr lang="en-US" dirty="0" err="1"/>
                  <a:t>nhất</a:t>
                </a:r>
                <a:r>
                  <a:rPr lang="en-US" dirty="0"/>
                  <a:t> </a:t>
                </a:r>
                <a:r>
                  <a:rPr lang="en-US" dirty="0" err="1"/>
                  <a:t>phân</a:t>
                </a:r>
                <a:r>
                  <a:rPr lang="en-US" dirty="0"/>
                  <a:t> </a:t>
                </a:r>
                <a:r>
                  <a:rPr lang="en-US" dirty="0" err="1"/>
                  <a:t>các</a:t>
                </a:r>
                <a:r>
                  <a:rPr lang="en-US" dirty="0"/>
                  <a:t> </a:t>
                </a:r>
                <a:r>
                  <a:rPr lang="en-US" dirty="0" err="1"/>
                  <a:t>số</a:t>
                </a:r>
                <a:r>
                  <a:rPr lang="en-US" dirty="0"/>
                  <a:t> </a:t>
                </a:r>
                <a:r>
                  <a:rPr lang="en-US" dirty="0" err="1"/>
                  <a:t>nguyên</a:t>
                </a:r>
                <a:r>
                  <a:rPr lang="en-US" dirty="0"/>
                  <a:t>, </a:t>
                </a:r>
                <a:r>
                  <a:rPr lang="en-US" dirty="0" err="1"/>
                  <a:t>cụ</a:t>
                </a:r>
                <a:r>
                  <a:rPr lang="en-US" dirty="0"/>
                  <a:t> </a:t>
                </a:r>
                <a:r>
                  <a:rPr lang="en-US" dirty="0" err="1"/>
                  <a:t>thể</a:t>
                </a:r>
                <a:r>
                  <a:rPr lang="en-US" dirty="0"/>
                  <a:t> </a:t>
                </a:r>
                <a:r>
                  <a:rPr lang="en-US" dirty="0" err="1"/>
                  <a:t>số</a:t>
                </a:r>
                <a:r>
                  <a:rPr lang="en-US" dirty="0"/>
                  <a:t> </a:t>
                </a:r>
                <a:r>
                  <a:rPr lang="en-US" dirty="0" err="1"/>
                  <a:t>nguyên</a:t>
                </a:r>
                <a:r>
                  <a:rPr lang="en-US" dirty="0"/>
                  <a:t> </a:t>
                </a:r>
                <a14:m>
                  <m:oMath xmlns:m="http://schemas.openxmlformats.org/officeDocument/2006/math">
                    <m:r>
                      <a:rPr lang="en-US" b="0" i="1" smtClean="0">
                        <a:latin typeface="Cambria Math" panose="02040503050406030204" pitchFamily="18" charset="0"/>
                      </a:rPr>
                      <m:t>𝑛</m:t>
                    </m:r>
                  </m:oMath>
                </a14:m>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xâu</a:t>
                </a:r>
                <a:r>
                  <a:rPr lang="en-US" dirty="0"/>
                  <a:t> </a:t>
                </a:r>
                <a:r>
                  <a:rPr lang="en-US" dirty="0" err="1"/>
                  <a:t>gồm</a:t>
                </a:r>
                <a:r>
                  <a:rPr lang="en-US" dirty="0"/>
                  <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a:t> </a:t>
                </a:r>
                <a:r>
                  <a:rPr lang="en-US" dirty="0" err="1"/>
                  <a:t>số</a:t>
                </a:r>
                <a:r>
                  <a:rPr lang="en-US" dirty="0"/>
                  <a:t> 1. </a:t>
                </a:r>
                <a:r>
                  <a:rPr lang="en-US" dirty="0" err="1"/>
                  <a:t>Số</a:t>
                </a:r>
                <a:r>
                  <a:rPr lang="en-US" dirty="0"/>
                  <a:t> 0 </a:t>
                </a:r>
                <a:r>
                  <a:rPr lang="en-US" dirty="0" err="1"/>
                  <a:t>được</a:t>
                </a:r>
                <a:r>
                  <a:rPr lang="en-US" dirty="0"/>
                  <a:t> </a:t>
                </a:r>
                <a:r>
                  <a:rPr lang="en-US" dirty="0" err="1"/>
                  <a:t>biểu</a:t>
                </a:r>
                <a:r>
                  <a:rPr lang="en-US" dirty="0"/>
                  <a:t> </a:t>
                </a:r>
                <a:r>
                  <a:rPr lang="en-US" dirty="0" err="1"/>
                  <a:t>diễn</a:t>
                </a:r>
                <a:r>
                  <a:rPr lang="en-US" dirty="0"/>
                  <a:t> 1, </a:t>
                </a:r>
                <a:r>
                  <a:rPr lang="en-US" dirty="0" err="1"/>
                  <a:t>số</a:t>
                </a:r>
                <a:r>
                  <a:rPr lang="en-US" dirty="0"/>
                  <a:t> 5 </a:t>
                </a:r>
                <a:r>
                  <a:rPr lang="en-US" dirty="0" err="1"/>
                  <a:t>được</a:t>
                </a:r>
                <a:r>
                  <a:rPr lang="en-US" dirty="0"/>
                  <a:t> </a:t>
                </a:r>
                <a:r>
                  <a:rPr lang="en-US" dirty="0" err="1"/>
                  <a:t>biểu</a:t>
                </a:r>
                <a:r>
                  <a:rPr lang="en-US" dirty="0"/>
                  <a:t> </a:t>
                </a:r>
                <a:r>
                  <a:rPr lang="en-US" dirty="0" err="1"/>
                  <a:t>diễn</a:t>
                </a:r>
                <a:r>
                  <a:rPr lang="en-US" dirty="0"/>
                  <a:t> 111111</a:t>
                </a:r>
              </a:p>
              <a:p>
                <a:r>
                  <a:rPr lang="en-US" dirty="0" err="1"/>
                  <a:t>Biểu</a:t>
                </a:r>
                <a:r>
                  <a:rPr lang="en-US" dirty="0"/>
                  <a:t> </a:t>
                </a:r>
                <a:r>
                  <a:rPr lang="en-US" dirty="0" err="1"/>
                  <a:t>diễn</a:t>
                </a:r>
                <a:r>
                  <a:rPr lang="en-US" dirty="0"/>
                  <a:t> </a:t>
                </a:r>
                <a:r>
                  <a:rPr lang="en-US" dirty="0" err="1"/>
                  <a:t>bộ</a:t>
                </a:r>
                <a:r>
                  <a:rPr lang="en-US" dirty="0"/>
                  <a:t> </a:t>
                </a:r>
                <a14:m>
                  <m:oMath xmlns:m="http://schemas.openxmlformats.org/officeDocument/2006/math">
                    <m:r>
                      <a:rPr lang="en-US" b="0" i="1" smtClean="0">
                        <a:latin typeface="Cambria Math" panose="02040503050406030204" pitchFamily="18" charset="0"/>
                      </a:rPr>
                      <m:t>𝑘</m:t>
                    </m:r>
                  </m:oMath>
                </a14:m>
                <a:r>
                  <a:rPr lang="en-US" dirty="0"/>
                  <a:t> </a:t>
                </a:r>
                <a:r>
                  <a:rPr lang="en-US" dirty="0" err="1"/>
                  <a:t>số</a:t>
                </a:r>
                <a:r>
                  <a:rPr lang="en-US" dirty="0"/>
                  <a:t> </a:t>
                </a:r>
                <a:r>
                  <a:rPr lang="en-US" dirty="0" err="1"/>
                  <a:t>nguyên</a:t>
                </a: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t>
                </a:r>
                <a:r>
                  <a:rPr lang="en-US" dirty="0" err="1"/>
                  <a:t>bằng</a:t>
                </a:r>
                <a:r>
                  <a:rPr lang="en-US" dirty="0"/>
                  <a:t> </a:t>
                </a:r>
                <a:r>
                  <a:rPr lang="en-US" dirty="0" err="1"/>
                  <a:t>ghép</a:t>
                </a:r>
                <a:r>
                  <a:rPr lang="en-US" dirty="0"/>
                  <a:t> </a:t>
                </a:r>
                <a:r>
                  <a:rPr lang="en-US" dirty="0" err="1"/>
                  <a:t>của</a:t>
                </a:r>
                <a:r>
                  <a:rPr lang="en-US" dirty="0"/>
                  <a:t> </a:t>
                </a:r>
                <a14:m>
                  <m:oMath xmlns:m="http://schemas.openxmlformats.org/officeDocument/2006/math">
                    <m:r>
                      <a:rPr lang="en-US" b="0" i="1" smtClean="0">
                        <a:latin typeface="Cambria Math" panose="02040503050406030204" pitchFamily="18" charset="0"/>
                      </a:rPr>
                      <m:t>𝑘</m:t>
                    </m:r>
                  </m:oMath>
                </a14:m>
                <a:r>
                  <a:rPr lang="en-US" dirty="0"/>
                  <a:t> </a:t>
                </a:r>
                <a:r>
                  <a:rPr lang="en-US" dirty="0" err="1"/>
                  <a:t>xâu</a:t>
                </a:r>
                <a:r>
                  <a:rPr lang="en-US" dirty="0"/>
                  <a:t>, </a:t>
                </a:r>
                <a:r>
                  <a:rPr lang="en-US" dirty="0" err="1"/>
                  <a:t>xâu</a:t>
                </a:r>
                <a:r>
                  <a:rPr lang="en-US" dirty="0"/>
                  <a:t> </a:t>
                </a:r>
                <a:r>
                  <a:rPr lang="en-US" dirty="0" err="1"/>
                  <a:t>thứ</a:t>
                </a:r>
                <a:r>
                  <a:rPr lang="en-US" dirty="0"/>
                  <a:t> </a:t>
                </a:r>
                <a14:m>
                  <m:oMath xmlns:m="http://schemas.openxmlformats.org/officeDocument/2006/math">
                    <m:r>
                      <a:rPr lang="en-US" b="0" i="1" smtClean="0">
                        <a:latin typeface="Cambria Math" panose="02040503050406030204" pitchFamily="18" charset="0"/>
                      </a:rPr>
                      <m:t>𝑖</m:t>
                    </m:r>
                  </m:oMath>
                </a14:m>
                <a:r>
                  <a:rPr lang="en-US" dirty="0"/>
                  <a:t> </a:t>
                </a:r>
                <a:r>
                  <a:rPr lang="en-US" dirty="0" err="1"/>
                  <a:t>biểu</a:t>
                </a:r>
                <a:r>
                  <a:rPr lang="en-US" dirty="0"/>
                  <a:t> </a:t>
                </a:r>
                <a:r>
                  <a:rPr lang="en-US" dirty="0" err="1"/>
                  <a:t>diễn</a:t>
                </a:r>
                <a:r>
                  <a:rPr lang="en-US" dirty="0"/>
                  <a:t> </a:t>
                </a:r>
                <a:r>
                  <a:rPr lang="en-US" dirty="0" err="1"/>
                  <a:t>nhất</a:t>
                </a:r>
                <a:r>
                  <a:rPr lang="en-US" dirty="0"/>
                  <a:t> </a:t>
                </a:r>
                <a:r>
                  <a:rPr lang="en-US" dirty="0" err="1"/>
                  <a:t>phân</a:t>
                </a:r>
                <a:r>
                  <a:rPr lang="en-US" dirty="0"/>
                  <a:t> </a:t>
                </a:r>
                <a:r>
                  <a:rPr lang="en-US" dirty="0" err="1"/>
                  <a:t>của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t>
                </a:r>
                <a:r>
                  <a:rPr lang="en-US" dirty="0" err="1"/>
                  <a:t>giữa</a:t>
                </a:r>
                <a:r>
                  <a:rPr lang="en-US" dirty="0"/>
                  <a:t> </a:t>
                </a:r>
                <a:r>
                  <a:rPr lang="en-US" dirty="0" err="1"/>
                  <a:t>các</a:t>
                </a:r>
                <a:r>
                  <a:rPr lang="en-US" dirty="0"/>
                  <a:t> </a:t>
                </a:r>
                <a:r>
                  <a:rPr lang="en-US" dirty="0" err="1"/>
                  <a:t>xâu</a:t>
                </a:r>
                <a:r>
                  <a:rPr lang="en-US" dirty="0"/>
                  <a:t> </a:t>
                </a:r>
                <a:r>
                  <a:rPr lang="en-US" dirty="0" err="1"/>
                  <a:t>này</a:t>
                </a:r>
                <a:r>
                  <a:rPr lang="en-US" dirty="0"/>
                  <a:t> </a:t>
                </a:r>
                <a:r>
                  <a:rPr lang="en-US" dirty="0" err="1"/>
                  <a:t>ngăn</a:t>
                </a:r>
                <a:r>
                  <a:rPr lang="en-US" dirty="0"/>
                  <a:t> </a:t>
                </a:r>
                <a:r>
                  <a:rPr lang="en-US" dirty="0" err="1"/>
                  <a:t>cách</a:t>
                </a:r>
                <a:r>
                  <a:rPr lang="en-US" dirty="0"/>
                  <a:t> </a:t>
                </a:r>
                <a:r>
                  <a:rPr lang="en-US" dirty="0" err="1"/>
                  <a:t>bởi</a:t>
                </a:r>
                <a:r>
                  <a:rPr lang="en-US" dirty="0"/>
                  <a:t> </a:t>
                </a:r>
                <a:r>
                  <a:rPr lang="en-US" dirty="0" err="1"/>
                  <a:t>dấu</a:t>
                </a:r>
                <a:r>
                  <a:rPr lang="en-US" dirty="0"/>
                  <a:t> * . </a:t>
                </a:r>
                <a:r>
                  <a:rPr lang="en-US" dirty="0" err="1"/>
                  <a:t>Ví</a:t>
                </a:r>
                <a:r>
                  <a:rPr lang="en-US" dirty="0"/>
                  <a:t> </a:t>
                </a:r>
                <a:r>
                  <a:rPr lang="en-US" dirty="0" err="1"/>
                  <a:t>dụ</a:t>
                </a:r>
                <a:r>
                  <a:rPr lang="en-US" dirty="0"/>
                  <a:t> </a:t>
                </a:r>
                <a:r>
                  <a:rPr lang="en-US" dirty="0" err="1"/>
                  <a:t>bộ</a:t>
                </a:r>
                <a:r>
                  <a:rPr lang="en-US" dirty="0"/>
                  <a:t> 3 </a:t>
                </a:r>
                <a:r>
                  <a:rPr lang="en-US" dirty="0" err="1"/>
                  <a:t>số</a:t>
                </a:r>
                <a:r>
                  <a:rPr lang="en-US" dirty="0"/>
                  <a:t> (3,0, 2) </a:t>
                </a:r>
                <a:r>
                  <a:rPr lang="en-US" dirty="0" err="1"/>
                  <a:t>được</a:t>
                </a:r>
                <a:r>
                  <a:rPr lang="en-US" dirty="0"/>
                  <a:t> </a:t>
                </a:r>
                <a:r>
                  <a:rPr lang="en-US" dirty="0" err="1"/>
                  <a:t>biểu</a:t>
                </a:r>
                <a:r>
                  <a:rPr lang="en-US" dirty="0"/>
                  <a:t> </a:t>
                </a:r>
                <a:r>
                  <a:rPr lang="en-US" dirty="0" err="1"/>
                  <a:t>diễn</a:t>
                </a:r>
                <a:r>
                  <a:rPr lang="en-US" dirty="0"/>
                  <a:t> </a:t>
                </a:r>
                <a:r>
                  <a:rPr lang="en-US" dirty="0" err="1"/>
                  <a:t>bằng</a:t>
                </a:r>
                <a:r>
                  <a:rPr lang="en-US" dirty="0"/>
                  <a:t> 1111*1*111</a:t>
                </a:r>
              </a:p>
              <a:p>
                <a:pPr marL="0"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983686" cy="4351338"/>
              </a:xfrm>
              <a:blipFill>
                <a:blip r:embed="rId2"/>
                <a:stretch>
                  <a:fillRect l="-999" t="-2241" r="-722" b="-30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3AE0CDE-C6B8-405C-A055-25C59FA13534}" type="slidenum">
              <a:rPr lang="en-US" smtClean="0"/>
              <a:t>86</a:t>
            </a:fld>
            <a:endParaRPr lang="en-US"/>
          </a:p>
        </p:txBody>
      </p:sp>
    </p:spTree>
    <p:extLst>
      <p:ext uri="{BB962C8B-B14F-4D97-AF65-F5344CB8AC3E}">
        <p14:creationId xmlns:p14="http://schemas.microsoft.com/office/powerpoint/2010/main" val="3612030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6591" y="1388180"/>
            <a:ext cx="11231052" cy="4981233"/>
          </a:xfrm>
          <a:prstGeom prst="rect">
            <a:avLst/>
          </a:prstGeom>
        </p:spPr>
      </p:pic>
      <p:sp>
        <p:nvSpPr>
          <p:cNvPr id="2" name="Title 1"/>
          <p:cNvSpPr>
            <a:spLocks noGrp="1"/>
          </p:cNvSpPr>
          <p:nvPr>
            <p:ph type="title"/>
          </p:nvPr>
        </p:nvSpPr>
        <p:spPr>
          <a:xfrm>
            <a:off x="838200" y="365126"/>
            <a:ext cx="10515600" cy="784406"/>
          </a:xfrm>
        </p:spPr>
        <p:txBody>
          <a:bodyPr/>
          <a:lstStyle/>
          <a:p>
            <a:r>
              <a:rPr lang="en-US" dirty="0" err="1"/>
              <a:t>Xây</a:t>
            </a:r>
            <a:r>
              <a:rPr lang="en-US" dirty="0"/>
              <a:t> </a:t>
            </a:r>
            <a:r>
              <a:rPr lang="en-US" dirty="0" err="1"/>
              <a:t>dựng</a:t>
            </a:r>
            <a:r>
              <a:rPr lang="en-US" dirty="0"/>
              <a:t> </a:t>
            </a:r>
            <a:r>
              <a:rPr lang="en-US" dirty="0" err="1"/>
              <a:t>máy</a:t>
            </a:r>
            <a:r>
              <a:rPr lang="en-US" dirty="0"/>
              <a:t> Turing </a:t>
            </a:r>
            <a:r>
              <a:rPr lang="en-US" dirty="0" err="1"/>
              <a:t>cộng</a:t>
            </a:r>
            <a:r>
              <a:rPr lang="en-US" dirty="0"/>
              <a:t> </a:t>
            </a:r>
            <a:r>
              <a:rPr lang="en-US" dirty="0" err="1"/>
              <a:t>hai</a:t>
            </a:r>
            <a:r>
              <a:rPr lang="en-US" dirty="0"/>
              <a:t> </a:t>
            </a:r>
            <a:r>
              <a:rPr lang="en-US" dirty="0" err="1"/>
              <a:t>số</a:t>
            </a:r>
            <a:r>
              <a:rPr lang="en-US" dirty="0"/>
              <a:t> </a:t>
            </a:r>
            <a:r>
              <a:rPr lang="en-US" dirty="0" err="1"/>
              <a:t>nguyên</a:t>
            </a:r>
            <a:endParaRPr lang="en-US" dirty="0"/>
          </a:p>
        </p:txBody>
      </p:sp>
      <p:sp>
        <p:nvSpPr>
          <p:cNvPr id="4" name="Slide Number Placeholder 3"/>
          <p:cNvSpPr>
            <a:spLocks noGrp="1"/>
          </p:cNvSpPr>
          <p:nvPr>
            <p:ph type="sldNum" sz="quarter" idx="12"/>
          </p:nvPr>
        </p:nvSpPr>
        <p:spPr/>
        <p:txBody>
          <a:bodyPr/>
          <a:lstStyle/>
          <a:p>
            <a:fld id="{33AE0CDE-C6B8-405C-A055-25C59FA13534}" type="slidenum">
              <a:rPr lang="en-US" smtClean="0"/>
              <a:t>87</a:t>
            </a:fld>
            <a:endParaRPr lang="en-US"/>
          </a:p>
        </p:txBody>
      </p:sp>
    </p:spTree>
    <p:extLst>
      <p:ext uri="{BB962C8B-B14F-4D97-AF65-F5344CB8AC3E}">
        <p14:creationId xmlns:p14="http://schemas.microsoft.com/office/powerpoint/2010/main" val="2443728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Nhận</a:t>
            </a:r>
            <a:r>
              <a:rPr lang="en-US" dirty="0"/>
              <a:t> </a:t>
            </a:r>
            <a:r>
              <a:rPr lang="en-US" dirty="0" err="1"/>
              <a:t>xét</a:t>
            </a:r>
            <a:endParaRPr lang="en-US" dirty="0"/>
          </a:p>
        </p:txBody>
      </p:sp>
      <p:sp>
        <p:nvSpPr>
          <p:cNvPr id="3" name="Content Placeholder 2"/>
          <p:cNvSpPr>
            <a:spLocks noGrp="1"/>
          </p:cNvSpPr>
          <p:nvPr>
            <p:ph idx="1"/>
          </p:nvPr>
        </p:nvSpPr>
        <p:spPr/>
        <p:txBody>
          <a:bodyPr/>
          <a:lstStyle/>
          <a:p>
            <a:r>
              <a:rPr lang="en-US" dirty="0" err="1"/>
              <a:t>Tính</a:t>
            </a:r>
            <a:r>
              <a:rPr lang="en-US" dirty="0"/>
              <a:t> </a:t>
            </a:r>
            <a:r>
              <a:rPr lang="en-US" dirty="0" err="1"/>
              <a:t>hàm</a:t>
            </a:r>
            <a:r>
              <a:rPr lang="en-US" dirty="0"/>
              <a:t> </a:t>
            </a:r>
            <a:r>
              <a:rPr lang="en-US" dirty="0" err="1"/>
              <a:t>đơn</a:t>
            </a:r>
            <a:r>
              <a:rPr lang="en-US" dirty="0"/>
              <a:t> </a:t>
            </a:r>
            <a:r>
              <a:rPr lang="en-US" dirty="0" err="1"/>
              <a:t>giản</a:t>
            </a:r>
            <a:r>
              <a:rPr lang="en-US" dirty="0"/>
              <a:t> </a:t>
            </a:r>
            <a:r>
              <a:rPr lang="en-US" dirty="0" err="1"/>
              <a:t>nhưng</a:t>
            </a:r>
            <a:r>
              <a:rPr lang="en-US" dirty="0"/>
              <a:t> </a:t>
            </a:r>
            <a:r>
              <a:rPr lang="en-US" dirty="0" err="1"/>
              <a:t>máy</a:t>
            </a:r>
            <a:r>
              <a:rPr lang="en-US" dirty="0"/>
              <a:t> Turing </a:t>
            </a:r>
            <a:r>
              <a:rPr lang="en-US" dirty="0" err="1"/>
              <a:t>đã</a:t>
            </a:r>
            <a:r>
              <a:rPr lang="en-US" dirty="0"/>
              <a:t> </a:t>
            </a:r>
            <a:r>
              <a:rPr lang="en-US" dirty="0" err="1"/>
              <a:t>khá</a:t>
            </a:r>
            <a:r>
              <a:rPr lang="en-US" dirty="0"/>
              <a:t> </a:t>
            </a:r>
            <a:r>
              <a:rPr lang="en-US" dirty="0" err="1"/>
              <a:t>phức</a:t>
            </a:r>
            <a:r>
              <a:rPr lang="en-US" dirty="0"/>
              <a:t> </a:t>
            </a:r>
            <a:r>
              <a:rPr lang="en-US" dirty="0" err="1"/>
              <a:t>tạp</a:t>
            </a:r>
            <a:endParaRPr lang="en-US" dirty="0"/>
          </a:p>
          <a:p>
            <a:r>
              <a:rPr lang="en-US" dirty="0" err="1"/>
              <a:t>Để</a:t>
            </a:r>
            <a:r>
              <a:rPr lang="en-US" dirty="0"/>
              <a:t> </a:t>
            </a:r>
            <a:r>
              <a:rPr lang="en-US" dirty="0" err="1"/>
              <a:t>nhân</a:t>
            </a:r>
            <a:r>
              <a:rPr lang="en-US" dirty="0"/>
              <a:t> </a:t>
            </a:r>
            <a:r>
              <a:rPr lang="en-US" dirty="0" err="1"/>
              <a:t>được</a:t>
            </a:r>
            <a:r>
              <a:rPr lang="en-US" dirty="0"/>
              <a:t> </a:t>
            </a:r>
            <a:r>
              <a:rPr lang="en-US" dirty="0" err="1"/>
              <a:t>hai</a:t>
            </a:r>
            <a:r>
              <a:rPr lang="en-US" dirty="0"/>
              <a:t> </a:t>
            </a:r>
            <a:r>
              <a:rPr lang="en-US" dirty="0" err="1"/>
              <a:t>số</a:t>
            </a:r>
            <a:r>
              <a:rPr lang="en-US" dirty="0"/>
              <a:t> </a:t>
            </a:r>
            <a:r>
              <a:rPr lang="en-US" dirty="0" err="1"/>
              <a:t>cần</a:t>
            </a:r>
            <a:r>
              <a:rPr lang="en-US" dirty="0"/>
              <a:t> 31 </a:t>
            </a:r>
            <a:r>
              <a:rPr lang="en-US" dirty="0" err="1"/>
              <a:t>bộ</a:t>
            </a:r>
            <a:r>
              <a:rPr lang="en-US" dirty="0"/>
              <a:t> 5 </a:t>
            </a:r>
            <a:r>
              <a:rPr lang="en-US" dirty="0" err="1"/>
              <a:t>phần</a:t>
            </a:r>
            <a:r>
              <a:rPr lang="en-US" dirty="0"/>
              <a:t> </a:t>
            </a:r>
            <a:r>
              <a:rPr lang="en-US" dirty="0" err="1"/>
              <a:t>tử</a:t>
            </a:r>
            <a:r>
              <a:rPr lang="en-US" dirty="0"/>
              <a:t> </a:t>
            </a:r>
            <a:r>
              <a:rPr lang="en-US" dirty="0" err="1"/>
              <a:t>và</a:t>
            </a:r>
            <a:r>
              <a:rPr lang="en-US" dirty="0"/>
              <a:t> 11 </a:t>
            </a:r>
            <a:r>
              <a:rPr lang="en-US" dirty="0" err="1"/>
              <a:t>trạng</a:t>
            </a:r>
            <a:r>
              <a:rPr lang="en-US" dirty="0"/>
              <a:t> </a:t>
            </a:r>
            <a:r>
              <a:rPr lang="en-US" dirty="0" err="1"/>
              <a:t>thái</a:t>
            </a:r>
            <a:endParaRPr lang="en-US" dirty="0"/>
          </a:p>
          <a:p>
            <a:pPr>
              <a:buFont typeface="Wingdings" panose="05000000000000000000" pitchFamily="2" charset="2"/>
              <a:buChar char="à"/>
            </a:pP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việc</a:t>
            </a:r>
            <a:r>
              <a:rPr lang="en-US" dirty="0">
                <a:sym typeface="Wingdings" panose="05000000000000000000" pitchFamily="2" charset="2"/>
              </a:rPr>
              <a:t> </a:t>
            </a:r>
            <a:r>
              <a:rPr lang="en-US" dirty="0" err="1">
                <a:sym typeface="Wingdings" panose="05000000000000000000" pitchFamily="2" charset="2"/>
              </a:rPr>
              <a:t>phức</a:t>
            </a:r>
            <a:r>
              <a:rPr lang="en-US" dirty="0">
                <a:sym typeface="Wingdings" panose="05000000000000000000" pitchFamily="2" charset="2"/>
              </a:rPr>
              <a:t> </a:t>
            </a:r>
            <a:r>
              <a:rPr lang="en-US" dirty="0" err="1">
                <a:sym typeface="Wingdings" panose="05000000000000000000" pitchFamily="2" charset="2"/>
              </a:rPr>
              <a:t>tạp</a:t>
            </a:r>
            <a:r>
              <a:rPr lang="en-US" dirty="0">
                <a:sym typeface="Wingdings" panose="05000000000000000000" pitchFamily="2" charset="2"/>
              </a:rPr>
              <a:t> </a:t>
            </a:r>
            <a:r>
              <a:rPr lang="en-US" dirty="0" err="1">
                <a:sym typeface="Wingdings" panose="05000000000000000000" pitchFamily="2" charset="2"/>
              </a:rPr>
              <a:t>thì</a:t>
            </a:r>
            <a:r>
              <a:rPr lang="en-US" dirty="0">
                <a:sym typeface="Wingdings" panose="05000000000000000000" pitchFamily="2" charset="2"/>
              </a:rPr>
              <a:t> </a:t>
            </a:r>
            <a:r>
              <a:rPr lang="en-US" dirty="0" err="1">
                <a:sym typeface="Wingdings" panose="05000000000000000000" pitchFamily="2" charset="2"/>
              </a:rPr>
              <a:t>sao</a:t>
            </a:r>
            <a:r>
              <a:rPr lang="en-US" dirty="0">
                <a:sym typeface="Wingdings" panose="05000000000000000000" pitchFamily="2" charset="2"/>
              </a:rPr>
              <a:t>?</a:t>
            </a:r>
          </a:p>
          <a:p>
            <a:pPr>
              <a:buFont typeface="Wingdings" panose="05000000000000000000" pitchFamily="2" charset="2"/>
              <a:buChar char="à"/>
            </a:pPr>
            <a:r>
              <a:rPr lang="en-US" dirty="0" err="1">
                <a:sym typeface="Wingdings" panose="05000000000000000000" pitchFamily="2" charset="2"/>
              </a:rPr>
              <a:t>Dùng</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băng</a:t>
            </a:r>
            <a:r>
              <a:rPr lang="en-US" dirty="0">
                <a:sym typeface="Wingdings" panose="05000000000000000000" pitchFamily="2" charset="2"/>
              </a:rPr>
              <a:t> (</a:t>
            </a:r>
            <a:r>
              <a:rPr lang="en-US" dirty="0" err="1">
                <a:sym typeface="Wingdings" panose="05000000000000000000" pitchFamily="2" charset="2"/>
              </a:rPr>
              <a:t>luôn</a:t>
            </a:r>
            <a:r>
              <a:rPr lang="en-US" dirty="0">
                <a:sym typeface="Wingdings" panose="05000000000000000000" pitchFamily="2" charset="2"/>
              </a:rPr>
              <a:t> </a:t>
            </a:r>
            <a:r>
              <a:rPr lang="en-US" dirty="0" err="1">
                <a:sym typeface="Wingdings" panose="05000000000000000000" pitchFamily="2" charset="2"/>
              </a:rPr>
              <a:t>xây</a:t>
            </a:r>
            <a:r>
              <a:rPr lang="en-US" dirty="0">
                <a:sym typeface="Wingdings" panose="05000000000000000000" pitchFamily="2" charset="2"/>
              </a:rPr>
              <a:t> </a:t>
            </a:r>
            <a:r>
              <a:rPr lang="en-US" dirty="0" err="1">
                <a:sym typeface="Wingdings" panose="05000000000000000000" pitchFamily="2" charset="2"/>
              </a:rPr>
              <a:t>dựng</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máy</a:t>
            </a:r>
            <a:r>
              <a:rPr lang="en-US" dirty="0">
                <a:sym typeface="Wingdings" panose="05000000000000000000" pitchFamily="2" charset="2"/>
              </a:rPr>
              <a:t> </a:t>
            </a:r>
            <a:r>
              <a:rPr lang="en-US" dirty="0" err="1">
                <a:sym typeface="Wingdings" panose="05000000000000000000" pitchFamily="2" charset="2"/>
              </a:rPr>
              <a:t>dùng</a:t>
            </a:r>
            <a:r>
              <a:rPr lang="en-US" dirty="0">
                <a:sym typeface="Wingdings" panose="05000000000000000000" pitchFamily="2" charset="2"/>
              </a:rPr>
              <a: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băng</a:t>
            </a:r>
            <a:r>
              <a:rPr lang="en-US" dirty="0">
                <a:sym typeface="Wingdings" panose="05000000000000000000" pitchFamily="2" charset="2"/>
              </a:rPr>
              <a:t> </a:t>
            </a:r>
            <a:r>
              <a:rPr lang="en-US" dirty="0" err="1">
                <a:sym typeface="Wingdings" panose="05000000000000000000" pitchFamily="2" charset="2"/>
              </a:rPr>
              <a:t>làm</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như</a:t>
            </a:r>
            <a:r>
              <a:rPr lang="en-US" dirty="0">
                <a:sym typeface="Wingdings" panose="05000000000000000000" pitchFamily="2" charset="2"/>
              </a:rPr>
              <a:t> </a:t>
            </a:r>
            <a:r>
              <a:rPr lang="en-US" dirty="0" err="1">
                <a:sym typeface="Wingdings" panose="05000000000000000000" pitchFamily="2" charset="2"/>
              </a:rPr>
              <a:t>máy</a:t>
            </a:r>
            <a:r>
              <a:rPr lang="en-US" dirty="0">
                <a:sym typeface="Wingdings" panose="05000000000000000000" pitchFamily="2" charset="2"/>
              </a:rPr>
              <a:t> </a:t>
            </a:r>
            <a:r>
              <a:rPr lang="en-US" dirty="0" err="1">
                <a:sym typeface="Wingdings" panose="05000000000000000000" pitchFamily="2" charset="2"/>
              </a:rPr>
              <a:t>đa</a:t>
            </a:r>
            <a:r>
              <a:rPr lang="en-US" dirty="0">
                <a:sym typeface="Wingdings" panose="05000000000000000000" pitchFamily="2" charset="2"/>
              </a:rPr>
              <a:t> </a:t>
            </a:r>
            <a:r>
              <a:rPr lang="en-US" dirty="0" err="1">
                <a:sym typeface="Wingdings" panose="05000000000000000000" pitchFamily="2" charset="2"/>
              </a:rPr>
              <a:t>băng</a:t>
            </a:r>
            <a:r>
              <a:rPr lang="en-US" dirty="0">
                <a:sym typeface="Wingdings" panose="05000000000000000000" pitchFamily="2" charset="2"/>
              </a:rPr>
              <a:t>)</a:t>
            </a:r>
          </a:p>
          <a:p>
            <a:pPr>
              <a:buFont typeface="Wingdings" panose="05000000000000000000" pitchFamily="2" charset="2"/>
              <a:buChar char="à"/>
            </a:pPr>
            <a:r>
              <a:rPr lang="en-US" dirty="0" err="1">
                <a:sym typeface="Wingdings" panose="05000000000000000000" pitchFamily="2" charset="2"/>
              </a:rPr>
              <a:t>Dù</a:t>
            </a:r>
            <a:r>
              <a:rPr lang="en-US" dirty="0">
                <a:sym typeface="Wingdings" panose="05000000000000000000" pitchFamily="2" charset="2"/>
              </a:rPr>
              <a:t> </a:t>
            </a:r>
            <a:r>
              <a:rPr lang="en-US" dirty="0" err="1">
                <a:sym typeface="Wingdings" panose="05000000000000000000" pitchFamily="2" charset="2"/>
              </a:rPr>
              <a:t>có</a:t>
            </a:r>
            <a:r>
              <a:rPr lang="en-US" dirty="0">
                <a:sym typeface="Wingdings" panose="05000000000000000000" pitchFamily="2" charset="2"/>
              </a:rPr>
              <a:t> </a:t>
            </a:r>
            <a:r>
              <a:rPr lang="en-US" dirty="0" err="1">
                <a:sym typeface="Wingdings" panose="05000000000000000000" pitchFamily="2" charset="2"/>
              </a:rPr>
              <a:t>thay</a:t>
            </a:r>
            <a:r>
              <a:rPr lang="en-US" dirty="0">
                <a:sym typeface="Wingdings" panose="05000000000000000000" pitchFamily="2" charset="2"/>
              </a:rPr>
              <a:t> </a:t>
            </a:r>
            <a:r>
              <a:rPr lang="en-US" dirty="0" err="1">
                <a:sym typeface="Wingdings" panose="05000000000000000000" pitchFamily="2" charset="2"/>
              </a:rPr>
              <a:t>đổi</a:t>
            </a:r>
            <a:r>
              <a:rPr lang="en-US" dirty="0">
                <a:sym typeface="Wingdings" panose="05000000000000000000" pitchFamily="2" charset="2"/>
              </a:rPr>
              <a:t> hay </a:t>
            </a:r>
            <a:r>
              <a:rPr lang="en-US" dirty="0" err="1">
                <a:sym typeface="Wingdings" panose="05000000000000000000" pitchFamily="2" charset="2"/>
              </a:rPr>
              <a:t>tổ</a:t>
            </a:r>
            <a:r>
              <a:rPr lang="en-US" dirty="0">
                <a:sym typeface="Wingdings" panose="05000000000000000000" pitchFamily="2" charset="2"/>
              </a:rPr>
              <a:t> </a:t>
            </a:r>
            <a:r>
              <a:rPr lang="en-US" dirty="0" err="1">
                <a:sym typeface="Wingdings" panose="05000000000000000000" pitchFamily="2" charset="2"/>
              </a:rPr>
              <a:t>hợp</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máy</a:t>
            </a:r>
            <a:r>
              <a:rPr lang="en-US" dirty="0">
                <a:sym typeface="Wingdings" panose="05000000000000000000" pitchFamily="2" charset="2"/>
              </a:rPr>
              <a:t> Turing </a:t>
            </a:r>
            <a:r>
              <a:rPr lang="en-US" dirty="0" err="1">
                <a:sym typeface="Wingdings" panose="05000000000000000000" pitchFamily="2" charset="2"/>
              </a:rPr>
              <a:t>thì</a:t>
            </a:r>
            <a:r>
              <a:rPr lang="en-US" dirty="0">
                <a:sym typeface="Wingdings" panose="05000000000000000000" pitchFamily="2" charset="2"/>
              </a:rPr>
              <a:t> </a:t>
            </a:r>
            <a:r>
              <a:rPr lang="en-US" dirty="0" err="1">
                <a:sym typeface="Wingdings" panose="05000000000000000000" pitchFamily="2" charset="2"/>
              </a:rPr>
              <a:t>cũng</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làm</a:t>
            </a:r>
            <a:r>
              <a:rPr lang="en-US" dirty="0">
                <a:sym typeface="Wingdings" panose="05000000000000000000" pitchFamily="2" charset="2"/>
              </a:rPr>
              <a:t> </a:t>
            </a:r>
            <a:r>
              <a:rPr lang="en-US" dirty="0" err="1">
                <a:sym typeface="Wingdings" panose="05000000000000000000" pitchFamily="2" charset="2"/>
              </a:rPr>
              <a:t>tăng</a:t>
            </a:r>
            <a:r>
              <a:rPr lang="en-US" dirty="0">
                <a:sym typeface="Wingdings" panose="05000000000000000000" pitchFamily="2" charset="2"/>
              </a:rPr>
              <a:t> </a:t>
            </a: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sức</a:t>
            </a:r>
            <a:r>
              <a:rPr lang="en-US" dirty="0">
                <a:sym typeface="Wingdings" panose="05000000000000000000" pitchFamily="2" charset="2"/>
              </a:rPr>
              <a:t> </a:t>
            </a:r>
            <a:r>
              <a:rPr lang="en-US" dirty="0" err="1">
                <a:sym typeface="Wingdings" panose="05000000000000000000" pitchFamily="2" charset="2"/>
              </a:rPr>
              <a:t>mạnh</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máy</a:t>
            </a: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33AE0CDE-C6B8-405C-A055-25C59FA13534}" type="slidenum">
              <a:rPr lang="en-US" smtClean="0"/>
              <a:t>88</a:t>
            </a:fld>
            <a:endParaRPr lang="en-US"/>
          </a:p>
        </p:txBody>
      </p:sp>
    </p:spTree>
    <p:extLst>
      <p:ext uri="{BB962C8B-B14F-4D97-AF65-F5344CB8AC3E}">
        <p14:creationId xmlns:p14="http://schemas.microsoft.com/office/powerpoint/2010/main" val="20291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1690688"/>
            <a:ext cx="10727758" cy="1078638"/>
          </a:xfrm>
          <a:prstGeom prst="rect">
            <a:avLst/>
          </a:prstGeom>
        </p:spPr>
      </p:pic>
      <p:sp>
        <p:nvSpPr>
          <p:cNvPr id="4" name="Slide Number Placeholder 3"/>
          <p:cNvSpPr>
            <a:spLocks noGrp="1"/>
          </p:cNvSpPr>
          <p:nvPr>
            <p:ph type="sldNum" sz="quarter" idx="12"/>
          </p:nvPr>
        </p:nvSpPr>
        <p:spPr/>
        <p:txBody>
          <a:bodyPr/>
          <a:lstStyle/>
          <a:p>
            <a:fld id="{33AE0CDE-C6B8-405C-A055-25C59FA13534}" type="slidenum">
              <a:rPr lang="en-US" smtClean="0"/>
              <a:t>89</a:t>
            </a:fld>
            <a:endParaRPr lang="en-US"/>
          </a:p>
        </p:txBody>
      </p:sp>
    </p:spTree>
    <p:extLst>
      <p:ext uri="{BB962C8B-B14F-4D97-AF65-F5344CB8AC3E}">
        <p14:creationId xmlns:p14="http://schemas.microsoft.com/office/powerpoint/2010/main" val="28876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CB82730-6FB8-4ED9-BBCD-4C24D67584AA}"/>
              </a:ext>
            </a:extLst>
          </p:cNvPr>
          <p:cNvPicPr>
            <a:picLocks noChangeAspect="1"/>
          </p:cNvPicPr>
          <p:nvPr/>
        </p:nvPicPr>
        <p:blipFill>
          <a:blip r:embed="rId2"/>
          <a:stretch>
            <a:fillRect/>
          </a:stretch>
        </p:blipFill>
        <p:spPr>
          <a:xfrm>
            <a:off x="2377293" y="914400"/>
            <a:ext cx="7361213" cy="4968819"/>
          </a:xfrm>
          <a:prstGeom prst="rect">
            <a:avLst/>
          </a:prstGeom>
        </p:spPr>
      </p:pic>
      <p:sp>
        <p:nvSpPr>
          <p:cNvPr id="2" name="Slide Number Placeholder 1">
            <a:extLst>
              <a:ext uri="{FF2B5EF4-FFF2-40B4-BE49-F238E27FC236}">
                <a16:creationId xmlns:a16="http://schemas.microsoft.com/office/drawing/2014/main" id="{207A3461-6037-4547-925F-D888AC933C7A}"/>
              </a:ext>
            </a:extLst>
          </p:cNvPr>
          <p:cNvSpPr>
            <a:spLocks noGrp="1"/>
          </p:cNvSpPr>
          <p:nvPr>
            <p:ph type="sldNum" sz="quarter" idx="12"/>
          </p:nvPr>
        </p:nvSpPr>
        <p:spPr>
          <a:xfrm>
            <a:off x="8610600" y="6356350"/>
            <a:ext cx="2743200" cy="365125"/>
          </a:xfrm>
        </p:spPr>
        <p:txBody>
          <a:bodyPr>
            <a:normAutofit/>
          </a:bodyPr>
          <a:lstStyle/>
          <a:p>
            <a:pPr>
              <a:spcAft>
                <a:spcPts val="600"/>
              </a:spcAft>
            </a:pPr>
            <a:fld id="{33AE0CDE-C6B8-405C-A055-25C59FA13534}" type="slidenum">
              <a:rPr lang="en-US" smtClean="0"/>
              <a:pPr>
                <a:spcAft>
                  <a:spcPts val="600"/>
                </a:spcAft>
              </a:pPr>
              <a:t>9</a:t>
            </a:fld>
            <a:endParaRPr lang="en-US"/>
          </a:p>
        </p:txBody>
      </p:sp>
      <p:sp>
        <p:nvSpPr>
          <p:cNvPr id="9" name="TextBox 8">
            <a:extLst>
              <a:ext uri="{FF2B5EF4-FFF2-40B4-BE49-F238E27FC236}">
                <a16:creationId xmlns:a16="http://schemas.microsoft.com/office/drawing/2014/main" id="{A90ACBC8-5568-4C01-9CAD-C7AD85C19E18}"/>
              </a:ext>
            </a:extLst>
          </p:cNvPr>
          <p:cNvSpPr txBox="1"/>
          <p:nvPr/>
        </p:nvSpPr>
        <p:spPr>
          <a:xfrm>
            <a:off x="6650026" y="1439668"/>
            <a:ext cx="5334740" cy="1200329"/>
          </a:xfrm>
          <a:prstGeom prst="rect">
            <a:avLst/>
          </a:prstGeom>
          <a:noFill/>
        </p:spPr>
        <p:txBody>
          <a:bodyPr wrap="square" rtlCol="0">
            <a:spAutoFit/>
          </a:bodyPr>
          <a:lstStyle/>
          <a:p>
            <a:r>
              <a:rPr lang="en-US" dirty="0"/>
              <a:t>Ab -&gt; </a:t>
            </a:r>
            <a:r>
              <a:rPr lang="en-US" dirty="0" err="1"/>
              <a:t>aAbb</a:t>
            </a:r>
            <a:r>
              <a:rPr lang="en-US" dirty="0"/>
              <a:t> </a:t>
            </a:r>
            <a:r>
              <a:rPr lang="en-US" dirty="0" err="1"/>
              <a:t>hoặc</a:t>
            </a:r>
            <a:r>
              <a:rPr lang="en-US" dirty="0"/>
              <a:t> b</a:t>
            </a:r>
          </a:p>
          <a:p>
            <a:r>
              <a:rPr lang="en-US" dirty="0" err="1"/>
              <a:t>aAbb</a:t>
            </a:r>
            <a:r>
              <a:rPr lang="en-US" dirty="0"/>
              <a:t> -&gt; </a:t>
            </a:r>
            <a:r>
              <a:rPr lang="en-US" dirty="0" err="1"/>
              <a:t>aaAbbb</a:t>
            </a:r>
            <a:r>
              <a:rPr lang="en-US" dirty="0"/>
              <a:t> </a:t>
            </a:r>
            <a:r>
              <a:rPr lang="en-US" dirty="0" err="1"/>
              <a:t>hoặc</a:t>
            </a:r>
            <a:r>
              <a:rPr lang="en-US" dirty="0"/>
              <a:t> abb</a:t>
            </a:r>
          </a:p>
          <a:p>
            <a:r>
              <a:rPr lang="en-US" dirty="0" err="1"/>
              <a:t>aaAbbb</a:t>
            </a:r>
            <a:r>
              <a:rPr lang="en-US" dirty="0"/>
              <a:t> -&gt; </a:t>
            </a:r>
            <a:r>
              <a:rPr lang="en-US" dirty="0" err="1"/>
              <a:t>aaaAbbbb</a:t>
            </a:r>
            <a:r>
              <a:rPr lang="en-US" dirty="0"/>
              <a:t> </a:t>
            </a:r>
            <a:r>
              <a:rPr lang="en-US" dirty="0" err="1"/>
              <a:t>hoặc</a:t>
            </a:r>
            <a:r>
              <a:rPr lang="en-US" dirty="0"/>
              <a:t> </a:t>
            </a:r>
            <a:r>
              <a:rPr lang="en-US" dirty="0" err="1"/>
              <a:t>aabbb</a:t>
            </a:r>
            <a:endParaRPr lang="en-CA" dirty="0"/>
          </a:p>
          <a:p>
            <a:r>
              <a:rPr lang="en-CA" dirty="0"/>
              <a:t>N </a:t>
            </a:r>
            <a:r>
              <a:rPr lang="en-CA" dirty="0" err="1"/>
              <a:t>chữ</a:t>
            </a:r>
            <a:r>
              <a:rPr lang="en-CA" dirty="0"/>
              <a:t> a </a:t>
            </a:r>
            <a:r>
              <a:rPr lang="en-CA" dirty="0" err="1"/>
              <a:t>và</a:t>
            </a:r>
            <a:r>
              <a:rPr lang="en-CA" dirty="0"/>
              <a:t> N+1 </a:t>
            </a:r>
            <a:r>
              <a:rPr lang="en-CA" dirty="0" err="1"/>
              <a:t>chữ</a:t>
            </a:r>
            <a:r>
              <a:rPr lang="en-CA" dirty="0"/>
              <a:t> b</a:t>
            </a:r>
            <a:endParaRPr lang="en-US" dirty="0"/>
          </a:p>
        </p:txBody>
      </p:sp>
      <p:sp>
        <p:nvSpPr>
          <p:cNvPr id="11" name="TextBox 10">
            <a:extLst>
              <a:ext uri="{FF2B5EF4-FFF2-40B4-BE49-F238E27FC236}">
                <a16:creationId xmlns:a16="http://schemas.microsoft.com/office/drawing/2014/main" id="{6E59B6BA-9BA3-4EB3-B81A-FF4E931CA7D7}"/>
              </a:ext>
            </a:extLst>
          </p:cNvPr>
          <p:cNvSpPr txBox="1"/>
          <p:nvPr/>
        </p:nvSpPr>
        <p:spPr>
          <a:xfrm>
            <a:off x="6650026" y="3600638"/>
            <a:ext cx="4820575" cy="1200329"/>
          </a:xfrm>
          <a:prstGeom prst="rect">
            <a:avLst/>
          </a:prstGeom>
          <a:noFill/>
        </p:spPr>
        <p:txBody>
          <a:bodyPr wrap="square" rtlCol="0">
            <a:spAutoFit/>
          </a:bodyPr>
          <a:lstStyle/>
          <a:p>
            <a:r>
              <a:rPr lang="en-US" dirty="0"/>
              <a:t>ABC-&gt;</a:t>
            </a:r>
            <a:r>
              <a:rPr lang="en-US" dirty="0" err="1"/>
              <a:t>aBC</a:t>
            </a:r>
            <a:r>
              <a:rPr lang="en-US" dirty="0"/>
              <a:t> </a:t>
            </a:r>
            <a:r>
              <a:rPr lang="en-US" dirty="0" err="1"/>
              <a:t>hoặc</a:t>
            </a:r>
            <a:r>
              <a:rPr lang="en-US" dirty="0"/>
              <a:t> </a:t>
            </a:r>
            <a:r>
              <a:rPr lang="en-US" dirty="0" err="1"/>
              <a:t>aABC</a:t>
            </a:r>
            <a:endParaRPr lang="en-US" dirty="0"/>
          </a:p>
          <a:p>
            <a:pPr marL="285750" indent="-285750">
              <a:buFontTx/>
              <a:buChar char="-"/>
            </a:pPr>
            <a:r>
              <a:rPr lang="en-US" dirty="0" err="1"/>
              <a:t>aBC</a:t>
            </a:r>
            <a:r>
              <a:rPr lang="en-US" dirty="0"/>
              <a:t> -&gt; </a:t>
            </a:r>
            <a:r>
              <a:rPr lang="en-US" dirty="0" err="1"/>
              <a:t>abBC</a:t>
            </a:r>
            <a:r>
              <a:rPr lang="en-US" dirty="0"/>
              <a:t> </a:t>
            </a:r>
            <a:r>
              <a:rPr lang="en-US" dirty="0" err="1"/>
              <a:t>hoặc</a:t>
            </a:r>
            <a:r>
              <a:rPr lang="en-US" dirty="0"/>
              <a:t> </a:t>
            </a:r>
            <a:r>
              <a:rPr lang="en-US" dirty="0" err="1"/>
              <a:t>abC</a:t>
            </a:r>
            <a:endParaRPr lang="en-US" dirty="0"/>
          </a:p>
          <a:p>
            <a:pPr marL="285750" indent="-285750">
              <a:buFontTx/>
              <a:buChar char="-"/>
            </a:pPr>
            <a:r>
              <a:rPr lang="en-US" dirty="0" err="1"/>
              <a:t>aABC</a:t>
            </a:r>
            <a:r>
              <a:rPr lang="en-US" dirty="0"/>
              <a:t> -&gt; </a:t>
            </a:r>
            <a:r>
              <a:rPr lang="en-US" dirty="0" err="1"/>
              <a:t>aaABC</a:t>
            </a:r>
            <a:r>
              <a:rPr lang="en-US" dirty="0"/>
              <a:t> </a:t>
            </a:r>
            <a:r>
              <a:rPr lang="en-US" dirty="0" err="1"/>
              <a:t>hoặc</a:t>
            </a:r>
            <a:r>
              <a:rPr lang="en-US" dirty="0"/>
              <a:t> </a:t>
            </a:r>
            <a:r>
              <a:rPr lang="en-US" dirty="0" err="1"/>
              <a:t>aaBC</a:t>
            </a:r>
            <a:endParaRPr lang="en-US" dirty="0"/>
          </a:p>
          <a:p>
            <a:r>
              <a:rPr lang="en-US" dirty="0" err="1"/>
              <a:t>Tổng</a:t>
            </a:r>
            <a:r>
              <a:rPr lang="en-US" dirty="0"/>
              <a:t> </a:t>
            </a:r>
            <a:r>
              <a:rPr lang="en-US" dirty="0" err="1"/>
              <a:t>quát</a:t>
            </a:r>
            <a:r>
              <a:rPr lang="en-US" dirty="0"/>
              <a:t>: n (a) m (b) x (c)</a:t>
            </a:r>
            <a:endParaRPr lang="en-CA" dirty="0"/>
          </a:p>
        </p:txBody>
      </p:sp>
    </p:spTree>
    <p:extLst>
      <p:ext uri="{BB962C8B-B14F-4D97-AF65-F5344CB8AC3E}">
        <p14:creationId xmlns:p14="http://schemas.microsoft.com/office/powerpoint/2010/main" val="80160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Dựng </a:t>
                </a:r>
                <a:r>
                  <a:rPr lang="en-US" dirty="0" err="1"/>
                  <a:t>máy</a:t>
                </a:r>
                <a:r>
                  <a:rPr lang="en-US" dirty="0"/>
                  <a:t> Turing </a:t>
                </a:r>
                <a:r>
                  <a:rPr lang="en-US" dirty="0" err="1"/>
                  <a:t>tính</a:t>
                </a:r>
                <a:r>
                  <a:rPr lang="en-US" dirty="0"/>
                  <a:t> </a:t>
                </a:r>
                <a:r>
                  <a:rPr lang="en-US" dirty="0" err="1"/>
                  <a:t>hàm</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3</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90</a:t>
            </a:fld>
            <a:endParaRPr lang="en-US"/>
          </a:p>
        </p:txBody>
      </p:sp>
    </p:spTree>
    <p:extLst>
      <p:ext uri="{BB962C8B-B14F-4D97-AF65-F5344CB8AC3E}">
        <p14:creationId xmlns:p14="http://schemas.microsoft.com/office/powerpoint/2010/main" val="2780386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Dựng </a:t>
                </a:r>
                <a:r>
                  <a:rPr lang="en-US" dirty="0" err="1"/>
                  <a:t>máy</a:t>
                </a:r>
                <a:r>
                  <a:rPr lang="en-US" dirty="0"/>
                  <a:t> Turing </a:t>
                </a:r>
                <a:r>
                  <a:rPr lang="en-US" dirty="0" err="1"/>
                  <a:t>tính</a:t>
                </a:r>
                <a:r>
                  <a:rPr lang="en-US" dirty="0"/>
                  <a:t> </a:t>
                </a:r>
                <a:r>
                  <a:rPr lang="en-US" dirty="0" err="1"/>
                  <a:t>hàm</a:t>
                </a: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=2</m:t>
                    </m:r>
                    <m:r>
                      <a:rPr lang="en-US" i="1">
                        <a:latin typeface="Cambria Math" panose="02040503050406030204" pitchFamily="18" charset="0"/>
                      </a:rPr>
                      <m:t>𝑛</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91</a:t>
            </a:fld>
            <a:endParaRPr lang="en-US"/>
          </a:p>
        </p:txBody>
      </p:sp>
    </p:spTree>
    <p:extLst>
      <p:ext uri="{BB962C8B-B14F-4D97-AF65-F5344CB8AC3E}">
        <p14:creationId xmlns:p14="http://schemas.microsoft.com/office/powerpoint/2010/main" val="3922855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92</a:t>
            </a:fld>
            <a:endParaRPr lang="en-US"/>
          </a:p>
        </p:txBody>
      </p:sp>
      <p:pic>
        <p:nvPicPr>
          <p:cNvPr id="5" name="Picture 4"/>
          <p:cNvPicPr>
            <a:picLocks noChangeAspect="1"/>
          </p:cNvPicPr>
          <p:nvPr/>
        </p:nvPicPr>
        <p:blipFill>
          <a:blip r:embed="rId2"/>
          <a:stretch>
            <a:fillRect/>
          </a:stretch>
        </p:blipFill>
        <p:spPr>
          <a:xfrm>
            <a:off x="838200" y="1870075"/>
            <a:ext cx="10637707" cy="3484766"/>
          </a:xfrm>
          <a:prstGeom prst="rect">
            <a:avLst/>
          </a:prstGeom>
        </p:spPr>
      </p:pic>
    </p:spTree>
    <p:extLst>
      <p:ext uri="{BB962C8B-B14F-4D97-AF65-F5344CB8AC3E}">
        <p14:creationId xmlns:p14="http://schemas.microsoft.com/office/powerpoint/2010/main" val="2527610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93</a:t>
            </a:fld>
            <a:endParaRPr lang="en-US"/>
          </a:p>
        </p:txBody>
      </p:sp>
      <p:pic>
        <p:nvPicPr>
          <p:cNvPr id="6" name="Picture 5"/>
          <p:cNvPicPr>
            <a:picLocks noChangeAspect="1"/>
          </p:cNvPicPr>
          <p:nvPr/>
        </p:nvPicPr>
        <p:blipFill>
          <a:blip r:embed="rId2"/>
          <a:stretch>
            <a:fillRect/>
          </a:stretch>
        </p:blipFill>
        <p:spPr>
          <a:xfrm>
            <a:off x="1276350" y="2213610"/>
            <a:ext cx="8705850" cy="1333500"/>
          </a:xfrm>
          <a:prstGeom prst="rect">
            <a:avLst/>
          </a:prstGeom>
        </p:spPr>
      </p:pic>
    </p:spTree>
    <p:extLst>
      <p:ext uri="{BB962C8B-B14F-4D97-AF65-F5344CB8AC3E}">
        <p14:creationId xmlns:p14="http://schemas.microsoft.com/office/powerpoint/2010/main" val="29909104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94</a:t>
            </a:fld>
            <a:endParaRPr lang="en-US"/>
          </a:p>
        </p:txBody>
      </p:sp>
      <p:pic>
        <p:nvPicPr>
          <p:cNvPr id="5" name="Picture 4"/>
          <p:cNvPicPr>
            <a:picLocks noChangeAspect="1"/>
          </p:cNvPicPr>
          <p:nvPr/>
        </p:nvPicPr>
        <p:blipFill>
          <a:blip r:embed="rId2"/>
          <a:stretch>
            <a:fillRect/>
          </a:stretch>
        </p:blipFill>
        <p:spPr>
          <a:xfrm>
            <a:off x="838200" y="1825625"/>
            <a:ext cx="9566532" cy="1936478"/>
          </a:xfrm>
          <a:prstGeom prst="rect">
            <a:avLst/>
          </a:prstGeom>
        </p:spPr>
      </p:pic>
    </p:spTree>
    <p:extLst>
      <p:ext uri="{BB962C8B-B14F-4D97-AF65-F5344CB8AC3E}">
        <p14:creationId xmlns:p14="http://schemas.microsoft.com/office/powerpoint/2010/main" val="1740631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95</a:t>
            </a:fld>
            <a:endParaRPr lang="en-US"/>
          </a:p>
        </p:txBody>
      </p:sp>
      <p:pic>
        <p:nvPicPr>
          <p:cNvPr id="6" name="Picture 5"/>
          <p:cNvPicPr>
            <a:picLocks noChangeAspect="1"/>
          </p:cNvPicPr>
          <p:nvPr/>
        </p:nvPicPr>
        <p:blipFill>
          <a:blip r:embed="rId2"/>
          <a:stretch>
            <a:fillRect/>
          </a:stretch>
        </p:blipFill>
        <p:spPr>
          <a:xfrm>
            <a:off x="2114958" y="728663"/>
            <a:ext cx="7648575" cy="5448300"/>
          </a:xfrm>
          <a:prstGeom prst="rect">
            <a:avLst/>
          </a:prstGeom>
        </p:spPr>
      </p:pic>
    </p:spTree>
    <p:extLst>
      <p:ext uri="{BB962C8B-B14F-4D97-AF65-F5344CB8AC3E}">
        <p14:creationId xmlns:p14="http://schemas.microsoft.com/office/powerpoint/2010/main" val="1418893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96</a:t>
            </a:fld>
            <a:endParaRPr lang="en-US"/>
          </a:p>
        </p:txBody>
      </p:sp>
      <p:pic>
        <p:nvPicPr>
          <p:cNvPr id="5" name="Picture 4"/>
          <p:cNvPicPr>
            <a:picLocks noChangeAspect="1"/>
          </p:cNvPicPr>
          <p:nvPr/>
        </p:nvPicPr>
        <p:blipFill>
          <a:blip r:embed="rId2"/>
          <a:stretch>
            <a:fillRect/>
          </a:stretch>
        </p:blipFill>
        <p:spPr>
          <a:xfrm>
            <a:off x="838199" y="1690687"/>
            <a:ext cx="10757235" cy="2071415"/>
          </a:xfrm>
          <a:prstGeom prst="rect">
            <a:avLst/>
          </a:prstGeom>
        </p:spPr>
      </p:pic>
    </p:spTree>
    <p:extLst>
      <p:ext uri="{BB962C8B-B14F-4D97-AF65-F5344CB8AC3E}">
        <p14:creationId xmlns:p14="http://schemas.microsoft.com/office/powerpoint/2010/main" val="2977048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97</a:t>
            </a:fld>
            <a:endParaRPr lang="en-US"/>
          </a:p>
        </p:txBody>
      </p:sp>
      <p:pic>
        <p:nvPicPr>
          <p:cNvPr id="5" name="Picture 4"/>
          <p:cNvPicPr>
            <a:picLocks noChangeAspect="1"/>
          </p:cNvPicPr>
          <p:nvPr/>
        </p:nvPicPr>
        <p:blipFill>
          <a:blip r:embed="rId2"/>
          <a:stretch>
            <a:fillRect/>
          </a:stretch>
        </p:blipFill>
        <p:spPr>
          <a:xfrm>
            <a:off x="838200" y="2038076"/>
            <a:ext cx="10474633" cy="1593398"/>
          </a:xfrm>
          <a:prstGeom prst="rect">
            <a:avLst/>
          </a:prstGeom>
        </p:spPr>
      </p:pic>
    </p:spTree>
    <p:extLst>
      <p:ext uri="{BB962C8B-B14F-4D97-AF65-F5344CB8AC3E}">
        <p14:creationId xmlns:p14="http://schemas.microsoft.com/office/powerpoint/2010/main" val="3563574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CA"/>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	</a:t>
            </a:r>
            <a:r>
              <a:rPr lang="en-US" b="1" dirty="0" err="1"/>
              <a:t>Bài</a:t>
            </a:r>
            <a:r>
              <a:rPr lang="en-US" b="1" dirty="0"/>
              <a:t> </a:t>
            </a:r>
            <a:r>
              <a:rPr lang="en-US" b="1" dirty="0" err="1"/>
              <a:t>kiểm</a:t>
            </a:r>
            <a:r>
              <a:rPr lang="en-US" b="1" dirty="0"/>
              <a:t> </a:t>
            </a:r>
            <a:r>
              <a:rPr lang="en-US" b="1" dirty="0" err="1"/>
              <a:t>tra</a:t>
            </a:r>
            <a:r>
              <a:rPr lang="en-US" b="1" dirty="0"/>
              <a:t> </a:t>
            </a:r>
            <a:r>
              <a:rPr lang="en-US" b="1" dirty="0" err="1"/>
              <a:t>số</a:t>
            </a:r>
            <a:r>
              <a:rPr lang="en-US" b="1" dirty="0"/>
              <a:t> 4</a:t>
            </a:r>
            <a:endParaRPr lang="fr-CA" dirty="0"/>
          </a:p>
          <a:p>
            <a:pPr marL="0" indent="0">
              <a:buNone/>
            </a:pPr>
            <a:r>
              <a:rPr lang="en-US" b="1" dirty="0"/>
              <a:t>	</a:t>
            </a:r>
            <a:r>
              <a:rPr lang="en-US" b="1" dirty="0" err="1"/>
              <a:t>Thời</a:t>
            </a:r>
            <a:r>
              <a:rPr lang="en-US" b="1" dirty="0"/>
              <a:t> </a:t>
            </a:r>
            <a:r>
              <a:rPr lang="en-US" b="1" dirty="0" err="1"/>
              <a:t>gian</a:t>
            </a:r>
            <a:r>
              <a:rPr lang="en-US" b="1" dirty="0"/>
              <a:t> </a:t>
            </a:r>
            <a:r>
              <a:rPr lang="en-US" b="1" dirty="0" err="1"/>
              <a:t>làm</a:t>
            </a:r>
            <a:r>
              <a:rPr lang="en-US" b="1" dirty="0"/>
              <a:t> </a:t>
            </a:r>
            <a:r>
              <a:rPr lang="en-US" b="1" dirty="0" err="1"/>
              <a:t>bài</a:t>
            </a:r>
            <a:r>
              <a:rPr lang="en-US" b="1" dirty="0"/>
              <a:t>: 45 </a:t>
            </a:r>
            <a:r>
              <a:rPr lang="en-US" b="1" dirty="0" err="1"/>
              <a:t>phút</a:t>
            </a:r>
            <a:endParaRPr lang="fr-CA" dirty="0"/>
          </a:p>
          <a:p>
            <a:r>
              <a:rPr lang="en-US" b="1" dirty="0" err="1"/>
              <a:t>Bài</a:t>
            </a:r>
            <a:r>
              <a:rPr lang="en-US" b="1" dirty="0"/>
              <a:t> 1: </a:t>
            </a:r>
            <a:endParaRPr lang="fr-CA" dirty="0"/>
          </a:p>
          <a:p>
            <a:pPr marL="0" indent="0">
              <a:buNone/>
            </a:pPr>
            <a:r>
              <a:rPr lang="en-US" dirty="0" err="1"/>
              <a:t>Xây</a:t>
            </a:r>
            <a:r>
              <a:rPr lang="en-US" dirty="0"/>
              <a:t> </a:t>
            </a:r>
            <a:r>
              <a:rPr lang="en-US" dirty="0" err="1"/>
              <a:t>dựng</a:t>
            </a:r>
            <a:r>
              <a:rPr lang="en-US" dirty="0"/>
              <a:t> </a:t>
            </a:r>
            <a:r>
              <a:rPr lang="en-US" dirty="0" err="1"/>
              <a:t>văn</a:t>
            </a:r>
            <a:r>
              <a:rPr lang="en-US" dirty="0"/>
              <a:t> </a:t>
            </a:r>
            <a:r>
              <a:rPr lang="en-US" dirty="0" err="1"/>
              <a:t>phạm</a:t>
            </a:r>
            <a:r>
              <a:rPr lang="en-US" dirty="0"/>
              <a:t> </a:t>
            </a:r>
            <a:r>
              <a:rPr lang="en-US" dirty="0" err="1"/>
              <a:t>chính</a:t>
            </a:r>
            <a:r>
              <a:rPr lang="en-US" dirty="0"/>
              <a:t> </a:t>
            </a:r>
            <a:r>
              <a:rPr lang="en-US" dirty="0" err="1"/>
              <a:t>quy</a:t>
            </a:r>
            <a:r>
              <a:rPr lang="en-US" dirty="0"/>
              <a:t> </a:t>
            </a:r>
            <a:r>
              <a:rPr lang="en-US" dirty="0" err="1"/>
              <a:t>và</a:t>
            </a:r>
            <a:r>
              <a:rPr lang="en-US" dirty="0"/>
              <a:t> Automat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r>
              <a:rPr lang="en-US" dirty="0" err="1"/>
              <a:t>đoán</a:t>
            </a:r>
            <a:r>
              <a:rPr lang="en-US" dirty="0"/>
              <a:t> </a:t>
            </a:r>
            <a:r>
              <a:rPr lang="en-US" dirty="0" err="1"/>
              <a:t>nhận</a:t>
            </a:r>
            <a:r>
              <a:rPr lang="en-US" dirty="0"/>
              <a:t> </a:t>
            </a:r>
            <a:r>
              <a:rPr lang="en-US" dirty="0" err="1"/>
              <a:t>biểu</a:t>
            </a:r>
            <a:r>
              <a:rPr lang="en-US" dirty="0"/>
              <a:t> </a:t>
            </a:r>
            <a:r>
              <a:rPr lang="en-US" dirty="0" err="1"/>
              <a:t>thức</a:t>
            </a:r>
            <a:r>
              <a:rPr lang="en-US" dirty="0"/>
              <a:t> </a:t>
            </a:r>
            <a:r>
              <a:rPr lang="en-US" dirty="0" err="1"/>
              <a:t>chính</a:t>
            </a:r>
            <a:r>
              <a:rPr lang="en-US" dirty="0"/>
              <a:t> </a:t>
            </a:r>
            <a:r>
              <a:rPr lang="en-US" dirty="0" err="1"/>
              <a:t>quy</a:t>
            </a:r>
            <a:r>
              <a:rPr lang="en-US" dirty="0"/>
              <a:t> </a:t>
            </a:r>
            <a:r>
              <a:rPr lang="en-US" dirty="0" err="1"/>
              <a:t>sau</a:t>
            </a:r>
            <a:r>
              <a:rPr lang="en-US" dirty="0"/>
              <a:t> (A)</a:t>
            </a:r>
            <a:r>
              <a:rPr lang="en-US" baseline="30000" dirty="0"/>
              <a:t>*</a:t>
            </a:r>
            <a:r>
              <a:rPr lang="en-US" dirty="0"/>
              <a:t>101(A)</a:t>
            </a:r>
            <a:r>
              <a:rPr lang="en-US" baseline="30000" dirty="0"/>
              <a:t>*</a:t>
            </a:r>
            <a:r>
              <a:rPr lang="en-US" dirty="0"/>
              <a:t>.</a:t>
            </a:r>
            <a:endParaRPr lang="fr-CA" dirty="0"/>
          </a:p>
          <a:p>
            <a:pPr marL="0" indent="0">
              <a:buNone/>
            </a:pPr>
            <a:r>
              <a:rPr lang="en-US" dirty="0" err="1"/>
              <a:t>Với</a:t>
            </a:r>
            <a:r>
              <a:rPr lang="en-US" dirty="0"/>
              <a:t> A </a:t>
            </a:r>
            <a:r>
              <a:rPr lang="en-US" dirty="0" err="1"/>
              <a:t>là</a:t>
            </a:r>
            <a:r>
              <a:rPr lang="en-US" dirty="0"/>
              <a:t> : </a:t>
            </a:r>
            <a:endParaRPr lang="fr-CA" dirty="0"/>
          </a:p>
          <a:p>
            <a:r>
              <a:rPr lang="en-US" dirty="0" err="1"/>
              <a:t>Đề</a:t>
            </a:r>
            <a:r>
              <a:rPr lang="en-US" dirty="0"/>
              <a:t> </a:t>
            </a:r>
            <a:r>
              <a:rPr lang="en-US" dirty="0" err="1"/>
              <a:t>lẻ</a:t>
            </a:r>
            <a:r>
              <a:rPr lang="en-US" dirty="0"/>
              <a:t>: </a:t>
            </a:r>
            <a:r>
              <a:rPr lang="en-US" dirty="0" err="1"/>
              <a:t>biểu</a:t>
            </a:r>
            <a:r>
              <a:rPr lang="en-US" dirty="0"/>
              <a:t> </a:t>
            </a:r>
            <a:r>
              <a:rPr lang="en-US" dirty="0" err="1"/>
              <a:t>diễn</a:t>
            </a:r>
            <a:r>
              <a:rPr lang="en-US" dirty="0"/>
              <a:t> </a:t>
            </a:r>
            <a:r>
              <a:rPr lang="en-US" dirty="0" err="1"/>
              <a:t>nhị</a:t>
            </a:r>
            <a:r>
              <a:rPr lang="en-US" dirty="0"/>
              <a:t> </a:t>
            </a:r>
            <a:r>
              <a:rPr lang="en-US" dirty="0" err="1"/>
              <a:t>phân</a:t>
            </a:r>
            <a:r>
              <a:rPr lang="en-US" dirty="0"/>
              <a:t> </a:t>
            </a:r>
            <a:r>
              <a:rPr lang="en-US" dirty="0" err="1"/>
              <a:t>của</a:t>
            </a:r>
            <a:r>
              <a:rPr lang="en-US" dirty="0"/>
              <a:t> 2.</a:t>
            </a:r>
            <a:endParaRPr lang="fr-CA" dirty="0"/>
          </a:p>
          <a:p>
            <a:r>
              <a:rPr lang="en-US" dirty="0" err="1"/>
              <a:t>Đề</a:t>
            </a:r>
            <a:r>
              <a:rPr lang="en-US" dirty="0"/>
              <a:t> </a:t>
            </a:r>
            <a:r>
              <a:rPr lang="en-US" dirty="0" err="1"/>
              <a:t>chẵn</a:t>
            </a:r>
            <a:r>
              <a:rPr lang="en-US" dirty="0"/>
              <a:t>: </a:t>
            </a:r>
            <a:r>
              <a:rPr lang="en-US" dirty="0" err="1"/>
              <a:t>biểu</a:t>
            </a:r>
            <a:r>
              <a:rPr lang="en-US" dirty="0"/>
              <a:t> </a:t>
            </a:r>
            <a:r>
              <a:rPr lang="en-US" dirty="0" err="1"/>
              <a:t>diễn</a:t>
            </a:r>
            <a:r>
              <a:rPr lang="en-US" dirty="0"/>
              <a:t> </a:t>
            </a:r>
            <a:r>
              <a:rPr lang="en-US" dirty="0" err="1"/>
              <a:t>nhị</a:t>
            </a:r>
            <a:r>
              <a:rPr lang="en-US" dirty="0"/>
              <a:t> </a:t>
            </a:r>
            <a:r>
              <a:rPr lang="en-US" dirty="0" err="1"/>
              <a:t>phân</a:t>
            </a:r>
            <a:r>
              <a:rPr lang="en-US" dirty="0"/>
              <a:t> </a:t>
            </a:r>
            <a:r>
              <a:rPr lang="en-US" dirty="0" err="1"/>
              <a:t>của</a:t>
            </a:r>
            <a:r>
              <a:rPr lang="en-US" dirty="0"/>
              <a:t> 3.</a:t>
            </a:r>
            <a:endParaRPr lang="fr-CA" dirty="0"/>
          </a:p>
          <a:p>
            <a:pPr marL="0" indent="0">
              <a:buNone/>
            </a:pPr>
            <a:r>
              <a:rPr lang="en-US" dirty="0"/>
              <a:t> </a:t>
            </a:r>
            <a:endParaRPr lang="fr-CA" dirty="0"/>
          </a:p>
          <a:p>
            <a:r>
              <a:rPr lang="en-US" b="1" dirty="0" err="1"/>
              <a:t>Bài</a:t>
            </a:r>
            <a:r>
              <a:rPr lang="en-US" b="1" dirty="0"/>
              <a:t> 2:</a:t>
            </a:r>
            <a:endParaRPr lang="fr-CA" dirty="0"/>
          </a:p>
          <a:p>
            <a:pPr marL="0" indent="0">
              <a:buNone/>
            </a:pPr>
            <a:r>
              <a:rPr lang="en-US" dirty="0" err="1"/>
              <a:t>Xây</a:t>
            </a:r>
            <a:r>
              <a:rPr lang="en-US" dirty="0"/>
              <a:t> </a:t>
            </a:r>
            <a:r>
              <a:rPr lang="en-US" dirty="0" err="1"/>
              <a:t>dựng</a:t>
            </a:r>
            <a:r>
              <a:rPr lang="en-US" dirty="0"/>
              <a:t> Automat </a:t>
            </a:r>
            <a:r>
              <a:rPr lang="en-US" dirty="0" err="1"/>
              <a:t>hữu</a:t>
            </a:r>
            <a:r>
              <a:rPr lang="en-US" dirty="0"/>
              <a:t> </a:t>
            </a:r>
            <a:r>
              <a:rPr lang="en-US" dirty="0" err="1"/>
              <a:t>hạn</a:t>
            </a:r>
            <a:r>
              <a:rPr lang="en-US" dirty="0"/>
              <a:t> </a:t>
            </a:r>
            <a:r>
              <a:rPr lang="en-US" dirty="0" err="1"/>
              <a:t>không</a:t>
            </a:r>
            <a:r>
              <a:rPr lang="en-US" dirty="0"/>
              <a:t> </a:t>
            </a:r>
            <a:r>
              <a:rPr lang="en-US" dirty="0" err="1"/>
              <a:t>tất</a:t>
            </a:r>
            <a:r>
              <a:rPr lang="en-US" dirty="0"/>
              <a:t> </a:t>
            </a:r>
            <a:r>
              <a:rPr lang="en-US" dirty="0" err="1"/>
              <a:t>định</a:t>
            </a:r>
            <a:r>
              <a:rPr lang="en-US" dirty="0"/>
              <a:t> </a:t>
            </a:r>
            <a:r>
              <a:rPr lang="en-US" dirty="0" err="1"/>
              <a:t>đoán</a:t>
            </a:r>
            <a:r>
              <a:rPr lang="en-US" dirty="0"/>
              <a:t> </a:t>
            </a:r>
            <a:r>
              <a:rPr lang="en-US" dirty="0" err="1"/>
              <a:t>nhận</a:t>
            </a:r>
            <a:r>
              <a:rPr lang="en-US" dirty="0"/>
              <a:t> </a:t>
            </a:r>
            <a:r>
              <a:rPr lang="en-US" dirty="0" err="1"/>
              <a:t>dạng</a:t>
            </a:r>
            <a:r>
              <a:rPr lang="en-US" dirty="0"/>
              <a:t> </a:t>
            </a:r>
            <a:r>
              <a:rPr lang="en-US" dirty="0" err="1"/>
              <a:t>được</a:t>
            </a:r>
            <a:r>
              <a:rPr lang="en-US" dirty="0"/>
              <a:t> </a:t>
            </a:r>
            <a:r>
              <a:rPr lang="en-US" dirty="0" err="1"/>
              <a:t>các</a:t>
            </a:r>
            <a:r>
              <a:rPr lang="en-US" dirty="0"/>
              <a:t> </a:t>
            </a:r>
            <a:r>
              <a:rPr lang="en-US" dirty="0" err="1"/>
              <a:t>xâu</a:t>
            </a:r>
            <a:r>
              <a:rPr lang="en-US" dirty="0"/>
              <a:t> </a:t>
            </a:r>
            <a:r>
              <a:rPr lang="en-US" dirty="0" err="1"/>
              <a:t>ký</a:t>
            </a:r>
            <a:r>
              <a:rPr lang="en-US" dirty="0"/>
              <a:t> </a:t>
            </a:r>
            <a:r>
              <a:rPr lang="en-US" dirty="0" err="1"/>
              <a:t>tự</a:t>
            </a:r>
            <a:r>
              <a:rPr lang="en-US" dirty="0"/>
              <a:t> (</a:t>
            </a:r>
            <a:r>
              <a:rPr lang="en-US" dirty="0" err="1"/>
              <a:t>được</a:t>
            </a:r>
            <a:r>
              <a:rPr lang="en-US" dirty="0"/>
              <a:t> </a:t>
            </a:r>
            <a:r>
              <a:rPr lang="en-US" dirty="0" err="1"/>
              <a:t>tạo</a:t>
            </a:r>
            <a:r>
              <a:rPr lang="en-US" dirty="0"/>
              <a:t> </a:t>
            </a:r>
            <a:r>
              <a:rPr lang="en-US" dirty="0" err="1"/>
              <a:t>thành</a:t>
            </a:r>
            <a:r>
              <a:rPr lang="en-US" dirty="0"/>
              <a:t> </a:t>
            </a:r>
            <a:r>
              <a:rPr lang="en-US" dirty="0" err="1"/>
              <a:t>chỉ</a:t>
            </a:r>
            <a:r>
              <a:rPr lang="en-US" dirty="0"/>
              <a:t> </a:t>
            </a:r>
            <a:r>
              <a:rPr lang="en-US" dirty="0" err="1"/>
              <a:t>từ</a:t>
            </a:r>
            <a:r>
              <a:rPr lang="en-US" dirty="0"/>
              <a:t> 3 </a:t>
            </a:r>
            <a:r>
              <a:rPr lang="en-US" dirty="0" err="1"/>
              <a:t>kí</a:t>
            </a:r>
            <a:r>
              <a:rPr lang="en-US" dirty="0"/>
              <a:t> </a:t>
            </a:r>
            <a:r>
              <a:rPr lang="en-US" dirty="0" err="1"/>
              <a:t>tự</a:t>
            </a:r>
            <a:r>
              <a:rPr lang="en-US" dirty="0"/>
              <a:t> ‘1’, ‘2’ </a:t>
            </a:r>
            <a:r>
              <a:rPr lang="en-US" dirty="0" err="1"/>
              <a:t>và</a:t>
            </a:r>
            <a:r>
              <a:rPr lang="en-US" dirty="0"/>
              <a:t> ‘3’) </a:t>
            </a:r>
            <a:r>
              <a:rPr lang="en-US" dirty="0" err="1"/>
              <a:t>biểu</a:t>
            </a:r>
            <a:r>
              <a:rPr lang="en-US" dirty="0"/>
              <a:t> </a:t>
            </a:r>
            <a:r>
              <a:rPr lang="en-US" dirty="0" err="1"/>
              <a:t>diễn</a:t>
            </a:r>
            <a:r>
              <a:rPr lang="en-US" dirty="0"/>
              <a:t> </a:t>
            </a:r>
            <a:r>
              <a:rPr lang="en-US" dirty="0" err="1"/>
              <a:t>các</a:t>
            </a:r>
            <a:r>
              <a:rPr lang="en-US" dirty="0"/>
              <a:t> </a:t>
            </a:r>
            <a:r>
              <a:rPr lang="en-US" dirty="0" err="1"/>
              <a:t>số</a:t>
            </a:r>
            <a:r>
              <a:rPr lang="en-US" dirty="0"/>
              <a:t> </a:t>
            </a:r>
            <a:r>
              <a:rPr lang="en-US" dirty="0" err="1"/>
              <a:t>nguyên</a:t>
            </a:r>
            <a:r>
              <a:rPr lang="en-US" dirty="0"/>
              <a:t> </a:t>
            </a:r>
            <a:r>
              <a:rPr lang="en-US" dirty="0" err="1"/>
              <a:t>không</a:t>
            </a:r>
            <a:r>
              <a:rPr lang="en-US" dirty="0"/>
              <a:t> chia </a:t>
            </a:r>
            <a:r>
              <a:rPr lang="en-US" dirty="0" err="1"/>
              <a:t>hết</a:t>
            </a:r>
            <a:r>
              <a:rPr lang="en-US" dirty="0"/>
              <a:t> </a:t>
            </a:r>
            <a:r>
              <a:rPr lang="en-US" dirty="0" err="1"/>
              <a:t>cho</a:t>
            </a:r>
            <a:r>
              <a:rPr lang="en-US" dirty="0"/>
              <a:t> 2 </a:t>
            </a:r>
            <a:r>
              <a:rPr lang="en-US" dirty="0" err="1"/>
              <a:t>hoặc</a:t>
            </a:r>
            <a:r>
              <a:rPr lang="en-US" dirty="0"/>
              <a:t> 3.</a:t>
            </a:r>
            <a:endParaRPr lang="fr-CA" dirty="0"/>
          </a:p>
          <a:p>
            <a:endParaRPr lang="fr-CA" dirty="0"/>
          </a:p>
        </p:txBody>
      </p:sp>
      <p:sp>
        <p:nvSpPr>
          <p:cNvPr id="4" name="Slide Number Placeholder 3"/>
          <p:cNvSpPr>
            <a:spLocks noGrp="1"/>
          </p:cNvSpPr>
          <p:nvPr>
            <p:ph type="sldNum" sz="quarter" idx="12"/>
          </p:nvPr>
        </p:nvSpPr>
        <p:spPr/>
        <p:txBody>
          <a:bodyPr/>
          <a:lstStyle/>
          <a:p>
            <a:fld id="{33AE0CDE-C6B8-405C-A055-25C59FA13534}" type="slidenum">
              <a:rPr lang="en-US" smtClean="0"/>
              <a:t>98</a:t>
            </a:fld>
            <a:endParaRPr lang="en-US"/>
          </a:p>
        </p:txBody>
      </p:sp>
    </p:spTree>
    <p:extLst>
      <p:ext uri="{BB962C8B-B14F-4D97-AF65-F5344CB8AC3E}">
        <p14:creationId xmlns:p14="http://schemas.microsoft.com/office/powerpoint/2010/main" val="2368705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40304</TotalTime>
  <Words>4743</Words>
  <Application>Microsoft Office PowerPoint</Application>
  <PresentationFormat>Widescreen</PresentationFormat>
  <Paragraphs>410</Paragraphs>
  <Slides>98</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98</vt:i4>
      </vt:variant>
    </vt:vector>
  </HeadingPairs>
  <TitlesOfParts>
    <vt:vector size="104" baseType="lpstr">
      <vt:lpstr>Arial</vt:lpstr>
      <vt:lpstr>Calibri</vt:lpstr>
      <vt:lpstr>Calibri Light</vt:lpstr>
      <vt:lpstr>Cambria Math</vt:lpstr>
      <vt:lpstr>Wingdings</vt:lpstr>
      <vt:lpstr>Office Theme</vt:lpstr>
      <vt:lpstr>Toán rời rạc: Mô hình tính toán</vt:lpstr>
      <vt:lpstr>Mô hình tính toán</vt:lpstr>
      <vt:lpstr>Mô tả ngôn ngữ</vt:lpstr>
      <vt:lpstr>Văn phạm cấu trúc câu</vt:lpstr>
      <vt:lpstr>PowerPoint Presentation</vt:lpstr>
      <vt:lpstr>PowerPoint Presentation</vt:lpstr>
      <vt:lpstr>PowerPoint Presentation</vt:lpstr>
      <vt:lpstr>PowerPoint Presentation</vt:lpstr>
      <vt:lpstr>PowerPoint Presentation</vt:lpstr>
      <vt:lpstr>Dẫn xuất</vt:lpstr>
      <vt:lpstr>Ngôn ngữ được sinh bởi văn phạm </vt:lpstr>
      <vt:lpstr>G=(V, T, S, P), trong đó V={a,b, S}, T={a,b}, S là ký hiệu xuất phát và các sản xuất {S→aSb, S→λ}, xác định L(G) </vt:lpstr>
      <vt:lpstr>G=(V, T, S, P), trong đó V={a,b, S}, T={a,b}, S là ký hiệu xuất phát và các sản xuất {S→aS, S→bS, S→λ}, xác định L(G) </vt:lpstr>
      <vt:lpstr>Tìm văn phạm cấu trúc sinh ra tập {0n1m}</vt:lpstr>
      <vt:lpstr>Tìm văn phạm cấu trúc sinh ra tập {0n1n2n}</vt:lpstr>
      <vt:lpstr>Các loại văn phạm cấu trúc câu</vt:lpstr>
      <vt:lpstr>G=(V, T, S, P), trong đó V={a,b, S}, T={a,b}, S là ký hiệu xuất phát và các sản xuất {S→aSb, S→λ} là văn phạm loại gì? </vt:lpstr>
      <vt:lpstr>Văn phạm cấu trúc sinh ra tập {0n1n2n} dưới đây là văn phạm loại gì?</vt:lpstr>
      <vt:lpstr>Tìm văn phạm cấu trúc sinh ra tập {0n1m} bằng văn phạm chính quy</vt:lpstr>
      <vt:lpstr>Cây dẫn xuất</vt:lpstr>
      <vt:lpstr>PowerPoint Presentation</vt:lpstr>
      <vt:lpstr>PowerPoint Presentation</vt:lpstr>
      <vt:lpstr>PowerPoint Presentation</vt:lpstr>
      <vt:lpstr>Phân loại văn phạm</vt:lpstr>
      <vt:lpstr>PowerPoint Presentation</vt:lpstr>
      <vt:lpstr>Máy hữu hạn trạng thái có đầu ra Máy bán hàng – Nguyên tắc hoạt động</vt:lpstr>
      <vt:lpstr>Máy hữu hạn trạng thái có đầu ra Máy bán hàng – Thiết kế máy (1)</vt:lpstr>
      <vt:lpstr>Máy hữu hạn trạng thái có đầu ra Máy bán hàng – Thiết kế máy (2)</vt:lpstr>
      <vt:lpstr>Máy hữu hạn trạng thái có đầu ra Máy bán hàng – Thiết kế máy (3)</vt:lpstr>
      <vt:lpstr>Máy hữu hạn trạng thái có đầu ra</vt:lpstr>
      <vt:lpstr>Dùng đồ thị để biểu diễn máy hữu hạn trạng thái </vt:lpstr>
      <vt:lpstr>Biểu diễn máy hữu hạn trạng thái sau bằng đồ thị</vt:lpstr>
      <vt:lpstr>Mô tả máy hữu hạn trạng thái bằng bảng chuyển trạng thái được biểu diễn bởi đồ thị sau</vt:lpstr>
      <vt:lpstr>Xâu đầu vào và xâu đầu ra</vt:lpstr>
      <vt:lpstr>Tìm g(101011)</vt:lpstr>
      <vt:lpstr>PowerPoint Presentation</vt:lpstr>
      <vt:lpstr>Tạo một máy hữu hạn trạng thái để cộng hai số nguyên ở dạng nhị phân</vt:lpstr>
      <vt:lpstr>Xây dựng máy hữu hạn trạng thái cho kết quả đầu ra bằng 1 nếu đọc phải xâu nhị phân tới thời điểm đó kết thúc là 111  bộ nhận ngôn ngữ</vt:lpstr>
      <vt:lpstr>Xây dựng máy hữu hạn trạng thái cho kết quả đầu ra bằng 1 nếu đọc phải xâu (gồm các ký tự a đến z) tới thời điểm đó kết thúc là computer</vt:lpstr>
      <vt:lpstr>Máy hữu hạn trạng thái không có đầu ra</vt:lpstr>
      <vt:lpstr>PowerPoint Presentation</vt:lpstr>
      <vt:lpstr>Một số định nghĩa</vt:lpstr>
      <vt:lpstr>PowerPoint Presentation</vt:lpstr>
      <vt:lpstr>PowerPoint Presentation</vt:lpstr>
      <vt:lpstr>Xác định ngôn ngữ được chấp nhận bởi các otomat sau</vt:lpstr>
      <vt:lpstr>PowerPoint Presentation</vt:lpstr>
      <vt:lpstr>PowerPoint Presentation</vt:lpstr>
      <vt:lpstr>PowerPoint Presentation</vt:lpstr>
      <vt:lpstr>PowerPoint Presentation</vt:lpstr>
      <vt:lpstr>Otomat không tất định</vt:lpstr>
      <vt:lpstr>PowerPoint Presentation</vt:lpstr>
      <vt:lpstr>Tìm ngôn ngữ được chấp nhận bởi otomat hữu hạn không tất định sau </vt:lpstr>
      <vt:lpstr>Định lý: Nếu ngôn ngữ L được chấp nhận bởi otomat hữu hạn không tất định M_0 thì L cũng được chấp nhận bởi một otomat tất định M_1 </vt:lpstr>
      <vt:lpstr>Tìm otomat hữu hạn tất định tương đương otomat hữu hạn không tất định sau </vt:lpstr>
      <vt:lpstr>PowerPoint Presentation</vt:lpstr>
      <vt:lpstr>PowerPoint Presentation</vt:lpstr>
      <vt:lpstr>PowerPoint Presentation</vt:lpstr>
      <vt:lpstr>Sự chấp nhận của ngôn ngữ</vt:lpstr>
      <vt:lpstr>Biểu thức chính quy (tập chính quy)</vt:lpstr>
      <vt:lpstr>Ví dụ</vt:lpstr>
      <vt:lpstr>Định lý Kleene: Một tập là biểu thức chính quy nếu và chỉ nếu nó được chấp nhận bởi một otomat hữu hạn</vt:lpstr>
      <vt:lpstr>PowerPoint Presentation</vt:lpstr>
      <vt:lpstr>Dựng otomat hữu hạn đoán nhận tập chính quy 1^∗∪01</vt:lpstr>
      <vt:lpstr>Tập hợp chính quy và văn phạm chính quy</vt:lpstr>
      <vt:lpstr>PowerPoint Presentation</vt:lpstr>
      <vt:lpstr>PowerPoint Presentation</vt:lpstr>
      <vt:lpstr>Tìm otomat hữu hạn đoán nhận</vt:lpstr>
      <vt:lpstr>Tìm otomat hữu hạn đoán nhận</vt:lpstr>
      <vt:lpstr>PowerPoint Presentation</vt:lpstr>
      <vt:lpstr>Ngôn ngữ đoán nhận bởi automat hữu hạn</vt:lpstr>
      <vt:lpstr>Ngôn ngữ đoán nhận bởi automat hữu hạn không tất định</vt:lpstr>
      <vt:lpstr>Tìm automat hữu hạn tất định cho các automat dưới đây</vt:lpstr>
      <vt:lpstr>PowerPoint Presentation</vt:lpstr>
      <vt:lpstr>Máy Turing (1)</vt:lpstr>
      <vt:lpstr>Máy Turing (2)</vt:lpstr>
      <vt:lpstr>PowerPoint Presentation</vt:lpstr>
      <vt:lpstr>PowerPoint Presentation</vt:lpstr>
      <vt:lpstr>PowerPoint Presentation</vt:lpstr>
      <vt:lpstr>PowerPoint Presentation</vt:lpstr>
      <vt:lpstr>PowerPoint Presentation</vt:lpstr>
      <vt:lpstr>PowerPoint Presentation</vt:lpstr>
      <vt:lpstr>Máy Turing để đoán nhận ngôn ngữ</vt:lpstr>
      <vt:lpstr>PowerPoint Presentation</vt:lpstr>
      <vt:lpstr>PowerPoint Presentation</vt:lpstr>
      <vt:lpstr>PowerPoint Presentation</vt:lpstr>
      <vt:lpstr>Tính hàm bằng máy Turing</vt:lpstr>
      <vt:lpstr>Xây dựng máy Turing cộng hai số nguyên</vt:lpstr>
      <vt:lpstr>Nhận xét</vt:lpstr>
      <vt:lpstr>PowerPoint Presentation</vt:lpstr>
      <vt:lpstr>Dựng máy Turing tính hàm f(n)=n mod 3</vt:lpstr>
      <vt:lpstr>Dựng máy Turing tính hàm f(n)=2n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Toán rời rạc</dc:title>
  <dc:creator>Dong Do</dc:creator>
  <cp:lastModifiedBy>Pham Hoang Giang</cp:lastModifiedBy>
  <cp:revision>769</cp:revision>
  <dcterms:created xsi:type="dcterms:W3CDTF">2017-02-06T00:21:48Z</dcterms:created>
  <dcterms:modified xsi:type="dcterms:W3CDTF">2021-09-20T07:56:17Z</dcterms:modified>
</cp:coreProperties>
</file>